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61" r:id="rId5"/>
    <p:sldId id="264" r:id="rId6"/>
    <p:sldId id="263" r:id="rId7"/>
    <p:sldId id="262" r:id="rId8"/>
    <p:sldId id="260" r:id="rId9"/>
    <p:sldId id="259" r:id="rId10"/>
    <p:sldId id="258" r:id="rId11"/>
    <p:sldId id="266" r:id="rId12"/>
    <p:sldId id="267" r:id="rId13"/>
    <p:sldId id="268" r:id="rId14"/>
    <p:sldId id="269" r:id="rId15"/>
    <p:sldId id="274" r:id="rId16"/>
    <p:sldId id="270" r:id="rId17"/>
    <p:sldId id="271" r:id="rId18"/>
    <p:sldId id="272" r:id="rId19"/>
    <p:sldId id="277" r:id="rId20"/>
    <p:sldId id="276" r:id="rId21"/>
    <p:sldId id="275" r:id="rId22"/>
    <p:sldId id="283" r:id="rId23"/>
    <p:sldId id="273" r:id="rId24"/>
    <p:sldId id="278" r:id="rId25"/>
    <p:sldId id="279" r:id="rId26"/>
    <p:sldId id="280" r:id="rId27"/>
    <p:sldId id="281"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briel" initials="G" lastIdx="1" clrIdx="0">
    <p:extLst>
      <p:ext uri="{19B8F6BF-5375-455C-9EA6-DF929625EA0E}">
        <p15:presenceInfo xmlns:p15="http://schemas.microsoft.com/office/powerpoint/2012/main" userId="Gabri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93" autoAdjust="0"/>
    <p:restoredTop sz="94660"/>
  </p:normalViewPr>
  <p:slideViewPr>
    <p:cSldViewPr snapToGrid="0">
      <p:cViewPr varScale="1">
        <p:scale>
          <a:sx n="72" d="100"/>
          <a:sy n="72" d="100"/>
        </p:scale>
        <p:origin x="4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14T08:44:27.398" idx="1">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F98AE04-9021-4F53-AF08-F678A767C278}"/>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6070A285-30B6-440B-ADA2-420CAED0D2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D6A3FA37-1308-42A3-82D6-649F253A5835}"/>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5" name="Substituent subsol 4">
            <a:extLst>
              <a:ext uri="{FF2B5EF4-FFF2-40B4-BE49-F238E27FC236}">
                <a16:creationId xmlns:a16="http://schemas.microsoft.com/office/drawing/2014/main" id="{6AEF5564-DB8E-410C-AA67-15991A2EDD3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2D18F5F6-0D76-438F-92C8-91CD77569B9E}"/>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346265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379E110-A68F-41CB-8E15-E8C6EF125CD4}"/>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8A29CE19-EFA0-4D1C-9085-8AB9668F4910}"/>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CA529C1E-8F01-47F6-B480-F4DF808E4F44}"/>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5" name="Substituent subsol 4">
            <a:extLst>
              <a:ext uri="{FF2B5EF4-FFF2-40B4-BE49-F238E27FC236}">
                <a16:creationId xmlns:a16="http://schemas.microsoft.com/office/drawing/2014/main" id="{956DD70D-5DFA-4CC2-B92A-D69E907F0CB5}"/>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41928201-064C-402D-980B-7AB6CC714156}"/>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354410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569126D-4520-4905-BCA7-48C262DE7B54}"/>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9EA7C52A-FF83-4982-AF87-94D184A9C2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0BD8A9A2-A97C-4275-A188-0EE71D3C1D58}"/>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5" name="Substituent subsol 4">
            <a:extLst>
              <a:ext uri="{FF2B5EF4-FFF2-40B4-BE49-F238E27FC236}">
                <a16:creationId xmlns:a16="http://schemas.microsoft.com/office/drawing/2014/main" id="{A84650F7-E479-4EB7-9BBB-D985E9DFBE1A}"/>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99E2595A-FB77-4E82-860E-8D7D8E65C0A3}"/>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345216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EFDFA7E-2440-47E6-A15E-8CE36B44555F}"/>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A50327F0-E9EB-4B1C-803D-084631459A01}"/>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18A54751-1AC4-4F28-908C-C7257B5E060D}"/>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C84F00FA-9407-4925-91EE-AE551501DA8A}"/>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6" name="Substituent subsol 5">
            <a:extLst>
              <a:ext uri="{FF2B5EF4-FFF2-40B4-BE49-F238E27FC236}">
                <a16:creationId xmlns:a16="http://schemas.microsoft.com/office/drawing/2014/main" id="{FA7DDE66-67AE-4FFC-906B-0B83A5691506}"/>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C3128802-4657-4C40-AF4E-1BFF55F3037A}"/>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3428694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C56BC9B-4146-41BF-A620-458EBB2AF72B}"/>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C93B2400-06EF-4C9F-96FB-60D6B0759D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1DDC88DB-BE3A-43EA-A3FE-416E16E75CCE}"/>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0F03BE75-5BB8-4946-9B08-239E39C2EC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3F4A38D5-36D1-4CAA-A687-45EF4EE7C802}"/>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7BAB233F-A3B5-4C35-8453-BF22ACEBE64D}"/>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8" name="Substituent subsol 7">
            <a:extLst>
              <a:ext uri="{FF2B5EF4-FFF2-40B4-BE49-F238E27FC236}">
                <a16:creationId xmlns:a16="http://schemas.microsoft.com/office/drawing/2014/main" id="{E5BBBD84-3C78-408C-B8D0-64E55A51A9ED}"/>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2464BCA7-6304-4438-AA9D-E6CD81B0004E}"/>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440325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EAF836B-ED67-408F-88E2-88662152C1B8}"/>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B05801F5-F588-40C1-B8C9-C5BB540382FB}"/>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4" name="Substituent subsol 3">
            <a:extLst>
              <a:ext uri="{FF2B5EF4-FFF2-40B4-BE49-F238E27FC236}">
                <a16:creationId xmlns:a16="http://schemas.microsoft.com/office/drawing/2014/main" id="{3C2C1CE0-5772-455B-A7B1-1A498E12DA7B}"/>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6A0AB667-9E98-44F8-BB2A-0BC4EF44E5E5}"/>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1978877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CF783595-7E79-411C-86AF-6DF6461C4855}"/>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3" name="Substituent subsol 2">
            <a:extLst>
              <a:ext uri="{FF2B5EF4-FFF2-40B4-BE49-F238E27FC236}">
                <a16:creationId xmlns:a16="http://schemas.microsoft.com/office/drawing/2014/main" id="{C3075CB8-652D-4973-AC8F-87EE06D499DC}"/>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99B2FA39-1E41-4EFB-AD40-EF8415CAEB75}"/>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198045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96DA6EC-6A13-4F26-8F66-99A2794EDEAD}"/>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93FA2746-2D80-4023-BA94-79D253BBA3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8758C757-61A0-42DE-BA88-D5D05370BC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00A21AB3-3AC1-4410-83BC-AA933C3DAAB9}"/>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6" name="Substituent subsol 5">
            <a:extLst>
              <a:ext uri="{FF2B5EF4-FFF2-40B4-BE49-F238E27FC236}">
                <a16:creationId xmlns:a16="http://schemas.microsoft.com/office/drawing/2014/main" id="{4BD7F7F7-A220-4A7D-A68C-6DC50561CA24}"/>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B4BFBFD7-6173-47F8-81C6-24A61E9A652C}"/>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4268641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0BA17C4-D18F-4A33-95CE-593A580B45AD}"/>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E727F881-9016-4C73-B2D3-71E04CAF46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E09A69DC-3E09-464C-985F-16228850B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42C6CE24-D705-42FF-A458-DB24CA4EEC83}"/>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6" name="Substituent subsol 5">
            <a:extLst>
              <a:ext uri="{FF2B5EF4-FFF2-40B4-BE49-F238E27FC236}">
                <a16:creationId xmlns:a16="http://schemas.microsoft.com/office/drawing/2014/main" id="{F1AEE20C-96DC-47EE-B5AC-179C19D84FAF}"/>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BA90B64E-C4C1-4130-9D77-DC2B8F24408C}"/>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28201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943D420-DD89-4350-A450-40111DE38F3E}"/>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258DC47D-CEA8-465B-8392-AFF8E78DA49A}"/>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400ED909-FD39-4ABC-B3CA-EF44A94D0CAA}"/>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5" name="Substituent subsol 4">
            <a:extLst>
              <a:ext uri="{FF2B5EF4-FFF2-40B4-BE49-F238E27FC236}">
                <a16:creationId xmlns:a16="http://schemas.microsoft.com/office/drawing/2014/main" id="{ED47A03E-4CC4-497E-A4F6-6DAE6160E16F}"/>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CBD177CA-B7AF-490A-9247-40CD9D2EF8B6}"/>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576651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F0F3DA9A-C5BE-4E8F-8DDA-734D946319A6}"/>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42FDD561-6BAC-4E50-BB54-FC7EAE624864}"/>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6A8E245A-B162-4E0C-976B-005D5B4091AA}"/>
              </a:ext>
            </a:extLst>
          </p:cNvPr>
          <p:cNvSpPr>
            <a:spLocks noGrp="1"/>
          </p:cNvSpPr>
          <p:nvPr>
            <p:ph type="dt" sz="half" idx="10"/>
          </p:nvPr>
        </p:nvSpPr>
        <p:spPr/>
        <p:txBody>
          <a:bodyPr/>
          <a:lstStyle/>
          <a:p>
            <a:fld id="{B89C7E48-14B8-43D0-90CD-06D7818C4981}" type="datetimeFigureOut">
              <a:rPr lang="ro-RO" smtClean="0"/>
              <a:t>18.04.2020</a:t>
            </a:fld>
            <a:endParaRPr lang="ro-RO"/>
          </a:p>
        </p:txBody>
      </p:sp>
      <p:sp>
        <p:nvSpPr>
          <p:cNvPr id="5" name="Substituent subsol 4">
            <a:extLst>
              <a:ext uri="{FF2B5EF4-FFF2-40B4-BE49-F238E27FC236}">
                <a16:creationId xmlns:a16="http://schemas.microsoft.com/office/drawing/2014/main" id="{574A6F7B-E312-4BA0-9778-D28F5A8B0E14}"/>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1333C3A0-6985-41CA-8BA8-B68C0C87759B}"/>
              </a:ext>
            </a:extLst>
          </p:cNvPr>
          <p:cNvSpPr>
            <a:spLocks noGrp="1"/>
          </p:cNvSpPr>
          <p:nvPr>
            <p:ph type="sldNum" sz="quarter" idx="12"/>
          </p:nvPr>
        </p:nvSpPr>
        <p:spPr/>
        <p:txBody>
          <a:bodyPr/>
          <a:lstStyle/>
          <a:p>
            <a:fld id="{348D47AE-BB86-42D7-BAAA-3D0D5D9D4F21}" type="slidenum">
              <a:rPr lang="ro-RO" smtClean="0"/>
              <a:t>‹#›</a:t>
            </a:fld>
            <a:endParaRPr lang="ro-RO"/>
          </a:p>
        </p:txBody>
      </p:sp>
    </p:spTree>
    <p:extLst>
      <p:ext uri="{BB962C8B-B14F-4D97-AF65-F5344CB8AC3E}">
        <p14:creationId xmlns:p14="http://schemas.microsoft.com/office/powerpoint/2010/main" val="403291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A6D6EB83-CD2E-4B04-ADAD-17E47C23AC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74D449E9-71EA-4F55-B4E3-E8D367D67C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C195C55E-438B-40C1-A258-7F6C1AAE34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C7E48-14B8-43D0-90CD-06D7818C4981}" type="datetimeFigureOut">
              <a:rPr lang="ro-RO" smtClean="0"/>
              <a:t>18.04.2020</a:t>
            </a:fld>
            <a:endParaRPr lang="ro-RO"/>
          </a:p>
        </p:txBody>
      </p:sp>
      <p:sp>
        <p:nvSpPr>
          <p:cNvPr id="5" name="Substituent subsol 4">
            <a:extLst>
              <a:ext uri="{FF2B5EF4-FFF2-40B4-BE49-F238E27FC236}">
                <a16:creationId xmlns:a16="http://schemas.microsoft.com/office/drawing/2014/main" id="{A97F2596-8212-46C8-BA69-D79DC78B13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4EF8FCCC-A360-4D7F-A3FA-0487A1EDD6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8D47AE-BB86-42D7-BAAA-3D0D5D9D4F21}" type="slidenum">
              <a:rPr lang="ro-RO" smtClean="0"/>
              <a:t>‹#›</a:t>
            </a:fld>
            <a:endParaRPr lang="ro-RO"/>
          </a:p>
        </p:txBody>
      </p:sp>
    </p:spTree>
    <p:extLst>
      <p:ext uri="{BB962C8B-B14F-4D97-AF65-F5344CB8AC3E}">
        <p14:creationId xmlns:p14="http://schemas.microsoft.com/office/powerpoint/2010/main" val="1059447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F4B2A8F-9048-48A5-8FE9-E1C67CFABE59}"/>
              </a:ext>
            </a:extLst>
          </p:cNvPr>
          <p:cNvSpPr>
            <a:spLocks noGrp="1"/>
          </p:cNvSpPr>
          <p:nvPr>
            <p:ph type="ctrTitle"/>
          </p:nvPr>
        </p:nvSpPr>
        <p:spPr>
          <a:xfrm>
            <a:off x="6746628" y="160421"/>
            <a:ext cx="4645250" cy="1299411"/>
          </a:xfrm>
        </p:spPr>
        <p:txBody>
          <a:bodyPr anchor="b">
            <a:normAutofit/>
          </a:bodyPr>
          <a:lstStyle/>
          <a:p>
            <a:r>
              <a:rPr lang="ro-RO" sz="4000" b="1" dirty="0">
                <a:effectLst>
                  <a:outerShdw blurRad="38100" dist="38100" dir="2700000" algn="tl">
                    <a:srgbClr val="000000">
                      <a:alpha val="43137"/>
                    </a:srgbClr>
                  </a:outerShdw>
                </a:effectLst>
              </a:rPr>
              <a:t>LECȚIA 4</a:t>
            </a:r>
          </a:p>
        </p:txBody>
      </p:sp>
      <p:sp>
        <p:nvSpPr>
          <p:cNvPr id="3" name="Subtitlu 2">
            <a:extLst>
              <a:ext uri="{FF2B5EF4-FFF2-40B4-BE49-F238E27FC236}">
                <a16:creationId xmlns:a16="http://schemas.microsoft.com/office/drawing/2014/main" id="{F039D3C6-F0F7-4F77-B9EC-F6964FF0C42C}"/>
              </a:ext>
            </a:extLst>
          </p:cNvPr>
          <p:cNvSpPr>
            <a:spLocks noGrp="1"/>
          </p:cNvSpPr>
          <p:nvPr>
            <p:ph type="subTitle" idx="1"/>
          </p:nvPr>
        </p:nvSpPr>
        <p:spPr>
          <a:xfrm>
            <a:off x="6453808" y="2518611"/>
            <a:ext cx="5385265" cy="3834063"/>
          </a:xfrm>
        </p:spPr>
        <p:txBody>
          <a:bodyPr anchor="t">
            <a:normAutofit/>
          </a:bodyPr>
          <a:lstStyle/>
          <a:p>
            <a:pPr algn="l"/>
            <a:r>
              <a:rPr lang="ro-RO" b="1" dirty="0">
                <a:effectLst>
                  <a:outerShdw blurRad="38100" dist="38100" dir="2700000" algn="tl">
                    <a:srgbClr val="000000">
                      <a:alpha val="43137"/>
                    </a:srgbClr>
                  </a:outerShdw>
                </a:effectLst>
              </a:rPr>
              <a:t>1. Permisul de conducere</a:t>
            </a:r>
          </a:p>
          <a:p>
            <a:pPr algn="l"/>
            <a:r>
              <a:rPr lang="ro-RO" b="1" dirty="0">
                <a:effectLst>
                  <a:outerShdw blurRad="38100" dist="38100" dir="2700000" algn="tl">
                    <a:srgbClr val="000000">
                      <a:alpha val="43137"/>
                    </a:srgbClr>
                  </a:outerShdw>
                </a:effectLst>
              </a:rPr>
              <a:t>2. Infracțiuni </a:t>
            </a:r>
          </a:p>
          <a:p>
            <a:pPr algn="l"/>
            <a:r>
              <a:rPr lang="ro-RO" b="1" dirty="0">
                <a:effectLst>
                  <a:outerShdw blurRad="38100" dist="38100" dir="2700000" algn="tl">
                    <a:srgbClr val="000000">
                      <a:alpha val="43137"/>
                    </a:srgbClr>
                  </a:outerShdw>
                </a:effectLst>
              </a:rPr>
              <a:t>3. Contravenții</a:t>
            </a:r>
          </a:p>
        </p:txBody>
      </p:sp>
      <p:sp>
        <p:nvSpPr>
          <p:cNvPr id="14" name="Freeform: Shape 13">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19343332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024155" y="389744"/>
            <a:ext cx="5893025" cy="6468256"/>
          </a:xfrm>
        </p:spPr>
        <p:txBody>
          <a:bodyPr anchor="t">
            <a:normAutofit fontScale="70000" lnSpcReduction="20000"/>
          </a:bodyPr>
          <a:lstStyle/>
          <a:p>
            <a:pPr marL="0" indent="0" algn="l">
              <a:buNone/>
            </a:pPr>
            <a:r>
              <a:rPr lang="ro-RO" sz="5100" b="1" dirty="0">
                <a:effectLst>
                  <a:outerShdw blurRad="38100" dist="38100" dir="2700000" algn="tl">
                    <a:srgbClr val="000000">
                      <a:alpha val="43137"/>
                    </a:srgbClr>
                  </a:outerShdw>
                </a:effectLst>
              </a:rPr>
              <a:t>1.	Permisul de conducere</a:t>
            </a:r>
          </a:p>
          <a:p>
            <a:pPr algn="l"/>
            <a:endParaRPr lang="ro-RO"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3400" dirty="0">
                <a:effectLst>
                  <a:outerShdw blurRad="38100" dist="38100" dir="2700000" algn="tl">
                    <a:srgbClr val="000000">
                      <a:alpha val="43137"/>
                    </a:srgbClr>
                  </a:outerShdw>
                </a:effectLst>
              </a:rPr>
              <a:t>Dreptul de a conduce un autovehicul, tractor agricol sau forestier ori tramvai pe drumurile publice îl are numai persoana care posedă permis de conducere valabil, corespunzător categoriei din care face parte vehiculul respectiv, sau dovada înlocuitoare a acestuia cu drept de circulaţie.</a:t>
            </a:r>
          </a:p>
          <a:p>
            <a:pPr marL="0" indent="0" algn="just">
              <a:buNone/>
            </a:pPr>
            <a:endParaRPr lang="ro-RO" sz="3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3400" dirty="0">
                <a:effectLst>
                  <a:outerShdw blurRad="38100" dist="38100" dir="2700000" algn="tl">
                    <a:srgbClr val="000000">
                      <a:alpha val="43137"/>
                    </a:srgbClr>
                  </a:outerShdw>
                </a:effectLst>
              </a:rPr>
              <a:t>Pe parcursul activității de pregătire practică sau de examinare în vederea obținerii permisului de conducere, instructorul auto atestat ori, după caz, examinatorul împreună cu persoana pe care o supraveghează sau o examinează răspund pentru încălcarea de către aceasta a regulilor de circulaţie sau, după caz, pentru pagubele produse terților ca urmare a producerii unui accident de circulaţie. (art.23 alin 3 din OUG).</a:t>
            </a:r>
          </a:p>
          <a:p>
            <a:pPr algn="l"/>
            <a:endParaRPr lang="ro-RO" sz="3400" b="1" dirty="0">
              <a:effectLst>
                <a:outerShdw blurRad="38100" dist="38100" dir="2700000" algn="tl">
                  <a:srgbClr val="000000">
                    <a:alpha val="43137"/>
                  </a:srgbClr>
                </a:outerShdw>
              </a:effectLst>
            </a:endParaRP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17899484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024155" y="1258957"/>
            <a:ext cx="5783532" cy="5094218"/>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Permisul de conducere pentru categoria B este valabil pentru vehicule din categoria Tr cu masa totală maximă autorizată de până la 3.500 kg, la care se poate </a:t>
            </a:r>
            <a:r>
              <a:rPr lang="ro-RO" sz="2400" dirty="0" err="1">
                <a:effectLst>
                  <a:outerShdw blurRad="38100" dist="38100" dir="2700000" algn="tl">
                    <a:srgbClr val="000000">
                      <a:alpha val="43137"/>
                    </a:srgbClr>
                  </a:outerShdw>
                </a:effectLst>
              </a:rPr>
              <a:t>ataşa</a:t>
            </a:r>
            <a:r>
              <a:rPr lang="ro-RO" sz="2400" dirty="0">
                <a:effectLst>
                  <a:outerShdw blurRad="38100" dist="38100" dir="2700000" algn="tl">
                    <a:srgbClr val="000000">
                      <a:alpha val="43137"/>
                    </a:srgbClr>
                  </a:outerShdw>
                </a:effectLst>
              </a:rPr>
              <a:t> o remorcă a cărei masă totală maximă autorizată să fie mai mică de 750 kg;</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Permisul de conducere pentru categoria BE este valabil pentru vehicule din categoria Tr cu masa totală maximă autorizată de până la 3.500 kg, la care se poate atașa o remorcă a cărei masă totală maximă autorizată să fie mai mică de 3.500 kg;</a:t>
            </a: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72158013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024155" y="284813"/>
            <a:ext cx="6024134" cy="6068362"/>
          </a:xfrm>
        </p:spPr>
        <p:txBody>
          <a:bodyPr anchor="t">
            <a:normAutofit fontScale="92500"/>
          </a:bodyPr>
          <a:lstStyle/>
          <a:p>
            <a:pPr marL="0" indent="0" algn="l">
              <a:buNone/>
            </a:pPr>
            <a:r>
              <a:rPr lang="ro-RO" b="1" dirty="0">
                <a:effectLst>
                  <a:outerShdw blurRad="38100" dist="38100" dir="2700000" algn="tl">
                    <a:srgbClr val="000000">
                      <a:alpha val="43137"/>
                    </a:srgbClr>
                  </a:outerShdw>
                </a:effectLst>
              </a:rPr>
              <a:t> Conducătorul de autovehicul este obligat:</a:t>
            </a:r>
          </a:p>
          <a:p>
            <a:pPr algn="l"/>
            <a:endParaRPr lang="ro-RO" b="1" dirty="0">
              <a:effectLst>
                <a:outerShdw blurRad="38100" dist="38100" dir="2700000" algn="tl">
                  <a:srgbClr val="000000">
                    <a:alpha val="43137"/>
                  </a:srgbClr>
                </a:outerShdw>
              </a:effectLst>
            </a:endParaRPr>
          </a:p>
          <a:p>
            <a:pPr marL="0" indent="0" algn="just">
              <a:buNone/>
            </a:pPr>
            <a:r>
              <a:rPr lang="ro-RO" sz="2600" dirty="0">
                <a:effectLst>
                  <a:outerShdw blurRad="38100" dist="38100" dir="2700000" algn="tl">
                    <a:srgbClr val="000000">
                      <a:alpha val="43137"/>
                    </a:srgbClr>
                  </a:outerShdw>
                </a:effectLst>
              </a:rPr>
              <a:t>1. să aibă asupra sa actul de identitate, permisul de conducere, certificatul de înmatriculare sau de înregistrare şi, după caz, atestatul profesional, precum şi celelalte documente prevăzute de legislația în vigoare;</a:t>
            </a:r>
          </a:p>
          <a:p>
            <a:pPr algn="just"/>
            <a:endParaRPr lang="ro-RO" sz="2600" dirty="0">
              <a:effectLst>
                <a:outerShdw blurRad="38100" dist="38100" dir="2700000" algn="tl">
                  <a:srgbClr val="000000">
                    <a:alpha val="43137"/>
                  </a:srgbClr>
                </a:outerShdw>
              </a:effectLst>
            </a:endParaRPr>
          </a:p>
          <a:p>
            <a:pPr marL="0" indent="0" algn="just">
              <a:buNone/>
            </a:pPr>
            <a:r>
              <a:rPr lang="ro-RO" sz="2600" dirty="0">
                <a:effectLst>
                  <a:outerShdw blurRad="38100" dist="38100" dir="2700000" algn="tl">
                    <a:srgbClr val="000000">
                      <a:alpha val="43137"/>
                    </a:srgbClr>
                  </a:outerShdw>
                </a:effectLst>
              </a:rPr>
              <a:t>2. să circule numai pe sectoarele de drum pe care îi este permis accesul şi să respecte normele referitoare la masele totale maxime autorizate şi admise şi/sau la dimensiunile maxime admise de autoritatea competentă pentru autovehiculele conduse;</a:t>
            </a: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72698319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096001" y="239842"/>
            <a:ext cx="6096000" cy="6618157"/>
          </a:xfrm>
        </p:spPr>
        <p:txBody>
          <a:bodyPr anchor="t">
            <a:normAutofit fontScale="85000" lnSpcReduction="20000"/>
          </a:bodyPr>
          <a:lstStyle/>
          <a:p>
            <a:pPr marL="0" indent="0" algn="just">
              <a:buNone/>
            </a:pPr>
            <a:r>
              <a:rPr lang="ro-RO" dirty="0">
                <a:effectLst>
                  <a:outerShdw blurRad="38100" dist="38100" dir="2700000" algn="tl">
                    <a:srgbClr val="000000">
                      <a:alpha val="43137"/>
                    </a:srgbClr>
                  </a:outerShdw>
                </a:effectLst>
              </a:rPr>
              <a:t>   3. să verifice funcționarea sistemului de lumini şi de semnalizare, a instalației de climatizare, să mențină permanent curate parbrizul, luneta şi geamurile laterale ale autovehiculului, precum şi plăcuțele cu numărul de înmatriculare sau înregistrare ale autovehiculului şi remorcii;</a:t>
            </a:r>
          </a:p>
          <a:p>
            <a:pPr algn="just"/>
            <a:endParaRPr lang="ro-RO" dirty="0">
              <a:effectLst>
                <a:outerShdw blurRad="38100" dist="38100" dir="2700000" algn="tl">
                  <a:srgbClr val="000000">
                    <a:alpha val="43137"/>
                  </a:srgbClr>
                </a:outerShdw>
              </a:effectLst>
            </a:endParaRPr>
          </a:p>
          <a:p>
            <a:pPr marL="0" indent="0" algn="just">
              <a:buNone/>
            </a:pPr>
            <a:r>
              <a:rPr lang="ro-RO" dirty="0">
                <a:effectLst>
                  <a:outerShdw blurRad="38100" dist="38100" dir="2700000" algn="tl">
                    <a:srgbClr val="000000">
                      <a:alpha val="43137"/>
                    </a:srgbClr>
                  </a:outerShdw>
                </a:effectLst>
              </a:rPr>
              <a:t>   4. să permită controlul stării tehnice a vehiculului, precum şi al bunurilor transportate, în condițiile legii;</a:t>
            </a:r>
          </a:p>
          <a:p>
            <a:pPr algn="just"/>
            <a:endParaRPr lang="ro-RO" dirty="0">
              <a:effectLst>
                <a:outerShdw blurRad="38100" dist="38100" dir="2700000" algn="tl">
                  <a:srgbClr val="000000">
                    <a:alpha val="43137"/>
                  </a:srgbClr>
                </a:outerShdw>
              </a:effectLst>
            </a:endParaRPr>
          </a:p>
          <a:p>
            <a:pPr marL="0" indent="0" algn="just">
              <a:buNone/>
            </a:pPr>
            <a:r>
              <a:rPr lang="ro-RO" dirty="0">
                <a:effectLst>
                  <a:outerShdw blurRad="38100" dist="38100" dir="2700000" algn="tl">
                    <a:srgbClr val="000000">
                      <a:alpha val="43137"/>
                    </a:srgbClr>
                  </a:outerShdw>
                </a:effectLst>
              </a:rPr>
              <a:t>     5. să se prezinte la verificarea medicală periodică, potrivit legii;</a:t>
            </a:r>
          </a:p>
          <a:p>
            <a:pPr algn="just"/>
            <a:endParaRPr lang="ro-RO" dirty="0">
              <a:effectLst>
                <a:outerShdw blurRad="38100" dist="38100" dir="2700000" algn="tl">
                  <a:srgbClr val="000000">
                    <a:alpha val="43137"/>
                  </a:srgbClr>
                </a:outerShdw>
              </a:effectLst>
            </a:endParaRPr>
          </a:p>
          <a:p>
            <a:pPr marL="0" indent="0" algn="just">
              <a:buNone/>
            </a:pPr>
            <a:r>
              <a:rPr lang="ro-RO" dirty="0">
                <a:effectLst>
                  <a:outerShdw blurRad="38100" dist="38100" dir="2700000" algn="tl">
                    <a:srgbClr val="000000">
                      <a:alpha val="43137"/>
                    </a:srgbClr>
                  </a:outerShdw>
                </a:effectLst>
              </a:rPr>
              <a:t>    6. să aplice pe parbrizul şi pe luneta autovehiculului semnul distinctiv stabilit pentru conducătorii de autovehicule începători, dacă are o vechime mai mică de un an de la obținerea permisului de conducere.</a:t>
            </a: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93473076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167849" y="959370"/>
            <a:ext cx="5653090" cy="4301743"/>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Conducătorul de autovehicul sau de tramvai cu o vechime mai mică de un an de la data obținerii permisului de conducere are obligaţia de a aplica semnul distinctiv sub forma unui disc de culoare galbenă, cu diametrul de 100 mm, care are în centru semnul exclamării, de culoare neagră, cu lungimea de 60 mm şi diametrul punctului de 10 mm, pe parbriz, în partea din dreapta jos şi pe lunetă, în partea stângă jos.</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l"/>
            <a:endParaRPr lang="ro-RO" sz="2400"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5990451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F4B2A8F-9048-48A5-8FE9-E1C67CFABE59}"/>
              </a:ext>
            </a:extLst>
          </p:cNvPr>
          <p:cNvSpPr>
            <a:spLocks noGrp="1"/>
          </p:cNvSpPr>
          <p:nvPr>
            <p:ph type="ctrTitle"/>
          </p:nvPr>
        </p:nvSpPr>
        <p:spPr>
          <a:xfrm>
            <a:off x="6294783" y="385709"/>
            <a:ext cx="5711687" cy="714222"/>
          </a:xfrm>
        </p:spPr>
        <p:txBody>
          <a:bodyPr anchor="b">
            <a:normAutofit/>
          </a:bodyPr>
          <a:lstStyle/>
          <a:p>
            <a:pPr algn="just"/>
            <a:r>
              <a:rPr lang="ro-RO" sz="2400" b="1" dirty="0">
                <a:effectLst>
                  <a:outerShdw blurRad="38100" dist="38100" dir="2700000" algn="tl">
                    <a:srgbClr val="000000">
                      <a:alpha val="43137"/>
                    </a:srgbClr>
                  </a:outerShdw>
                </a:effectLst>
              </a:rPr>
              <a:t>Se interzice conducătorului de autoturism :</a:t>
            </a:r>
          </a:p>
        </p:txBody>
      </p:sp>
      <p:sp>
        <p:nvSpPr>
          <p:cNvPr id="3" name="Subtitlu 2">
            <a:extLst>
              <a:ext uri="{FF2B5EF4-FFF2-40B4-BE49-F238E27FC236}">
                <a16:creationId xmlns:a16="http://schemas.microsoft.com/office/drawing/2014/main" id="{F039D3C6-F0F7-4F77-B9EC-F6964FF0C42C}"/>
              </a:ext>
            </a:extLst>
          </p:cNvPr>
          <p:cNvSpPr>
            <a:spLocks noGrp="1"/>
          </p:cNvSpPr>
          <p:nvPr>
            <p:ph type="subTitle" idx="1"/>
          </p:nvPr>
        </p:nvSpPr>
        <p:spPr>
          <a:xfrm>
            <a:off x="6096000" y="1285461"/>
            <a:ext cx="5743073" cy="5067213"/>
          </a:xfrm>
        </p:spPr>
        <p:txBody>
          <a:bodyPr anchor="t">
            <a:normAutofit lnSpcReduction="10000"/>
          </a:bodyPr>
          <a:lstStyle/>
          <a:p>
            <a:pPr marL="342900" lvl="0" indent="-342900" algn="just">
              <a:buFont typeface="Wingdings" panose="05000000000000000000" pitchFamily="2" charset="2"/>
              <a:buChar char="Ø"/>
            </a:pPr>
            <a:r>
              <a:rPr lang="ro-RO" dirty="0">
                <a:effectLst>
                  <a:outerShdw blurRad="38100" dist="38100" dir="2700000" algn="tl">
                    <a:srgbClr val="000000">
                      <a:alpha val="43137"/>
                    </a:srgbClr>
                  </a:outerShdw>
                </a:effectLst>
              </a:rPr>
              <a:t>să conducă un autovehicul cu dovada înlocuitoare a permisului de conducere eliberată fără drept de circulaţie sau a cărei valabilitate a expirat;</a:t>
            </a:r>
          </a:p>
          <a:p>
            <a:pPr marL="342900" lvl="0" indent="-342900" algn="just">
              <a:buFont typeface="Wingdings" panose="05000000000000000000" pitchFamily="2" charset="2"/>
              <a:buChar char="Ø"/>
            </a:pPr>
            <a:r>
              <a:rPr lang="ro-RO" dirty="0">
                <a:effectLst>
                  <a:outerShdw blurRad="38100" dist="38100" dir="2700000" algn="tl">
                    <a:srgbClr val="000000">
                      <a:alpha val="43137"/>
                    </a:srgbClr>
                  </a:outerShdw>
                </a:effectLst>
              </a:rPr>
              <a:t>să transporte în autovehicul mai multe persoane decât numărul de locuri stabilite în certificatul de înmatriculare sau de înregistrare;</a:t>
            </a:r>
          </a:p>
          <a:p>
            <a:pPr marL="342900" lvl="0" indent="-342900" algn="just">
              <a:buFont typeface="Wingdings" panose="05000000000000000000" pitchFamily="2" charset="2"/>
              <a:buChar char="Ø"/>
            </a:pPr>
            <a:r>
              <a:rPr lang="ro-RO" dirty="0">
                <a:effectLst>
                  <a:outerShdw blurRad="38100" dist="38100" dir="2700000" algn="tl">
                    <a:srgbClr val="000000">
                      <a:alpha val="43137"/>
                    </a:srgbClr>
                  </a:outerShdw>
                </a:effectLst>
              </a:rPr>
              <a:t>să transporte în şi pe autoturism obiecte a căror lungime sau lățime depășește, împreună cu încărcătura, dimensiunile acestuia;</a:t>
            </a:r>
          </a:p>
          <a:p>
            <a:pPr marL="342900" lvl="0" indent="-342900" algn="just">
              <a:buFont typeface="Wingdings" panose="05000000000000000000" pitchFamily="2" charset="2"/>
              <a:buChar char="Ø"/>
            </a:pPr>
            <a:r>
              <a:rPr lang="ro-RO" dirty="0">
                <a:effectLst>
                  <a:outerShdw blurRad="38100" dist="38100" dir="2700000" algn="tl">
                    <a:srgbClr val="000000">
                      <a:alpha val="43137"/>
                    </a:srgbClr>
                  </a:outerShdw>
                </a:effectLst>
              </a:rPr>
              <a:t> să deschidă ușile autovehiculului în timpul mersului, să pornească de pe loc cu ușile deschise;</a:t>
            </a:r>
          </a:p>
        </p:txBody>
      </p:sp>
      <p:sp>
        <p:nvSpPr>
          <p:cNvPr id="14" name="Freeform: Shape 13">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1088119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096001" y="584616"/>
            <a:ext cx="5791199" cy="5768559"/>
          </a:xfrm>
        </p:spPr>
        <p:txBody>
          <a:bodyPr anchor="t">
            <a:normAutofit/>
          </a:bodyPr>
          <a:lstStyle/>
          <a:p>
            <a:pPr lvl="0" algn="just">
              <a:buFont typeface="Wingdings" panose="05000000000000000000" pitchFamily="2" charset="2"/>
              <a:buChar char="Ø"/>
            </a:pPr>
            <a:r>
              <a:rPr lang="ro-RO" sz="2400" dirty="0">
                <a:effectLst>
                  <a:outerShdw blurRad="38100" dist="38100" dir="2700000" algn="tl">
                    <a:srgbClr val="000000">
                      <a:alpha val="43137"/>
                    </a:srgbClr>
                  </a:outerShdw>
                </a:effectLst>
              </a:rPr>
              <a:t>să aibă în timpul mersului preocupări de natură a-i distrage în mod periculos atenția ori să folosească instalații de sonorizare la un nivel de zgomot care ar afecta deplasarea în siguranță a lui şi a celorlalți participanți la trafic;</a:t>
            </a:r>
          </a:p>
          <a:p>
            <a:pPr marL="0" indent="0" algn="just">
              <a:buNone/>
            </a:pPr>
            <a:endParaRPr lang="ro-RO" sz="2400" dirty="0">
              <a:effectLst>
                <a:outerShdw blurRad="38100" dist="38100" dir="2700000" algn="tl">
                  <a:srgbClr val="000000">
                    <a:alpha val="43137"/>
                  </a:srgbClr>
                </a:outerShdw>
              </a:effectLst>
            </a:endParaRPr>
          </a:p>
          <a:p>
            <a:pPr lvl="0" algn="just">
              <a:buFont typeface="Wingdings" panose="05000000000000000000" pitchFamily="2" charset="2"/>
              <a:buChar char="Ø"/>
            </a:pPr>
            <a:r>
              <a:rPr lang="ro-RO" sz="2400" dirty="0">
                <a:effectLst>
                  <a:outerShdw blurRad="38100" dist="38100" dir="2700000" algn="tl">
                    <a:srgbClr val="000000">
                      <a:alpha val="43137"/>
                    </a:srgbClr>
                  </a:outerShdw>
                </a:effectLst>
              </a:rPr>
              <a:t> să intre pe drumurile modernizate cu autovehiculul care are pe roți sau pe caroserie noroi ce se depune pe partea carosabilă ori din care cad sau se scurg produse, substanţe ori materiale ce pot pune în pericol siguranța circulației;</a:t>
            </a: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9017807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096001" y="609599"/>
            <a:ext cx="5791199" cy="5743575"/>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aibă aplicate pe parbriz, lunetă sau pe geamurile laterale afișe, reclame publicitare, înscrisuri ori accesorii, care restrâng sau estompează vizibilitatea conducătorului ori a pasagerilor, atât din interior, cât şi din exterior;</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aibă aplicate folii sau tratamente chimice pe parbrize, lunetă ori pe geamurile laterale, care restrâng sau estompează vizibilitatea, atât din interior, cât şi din exterior, cu excepția celor omologate şi certificate, prin marcaj corespunzător, de către autoritatea competentă;</a:t>
            </a: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2137561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167849" y="384313"/>
            <a:ext cx="5520568" cy="5968862"/>
          </a:xfrm>
        </p:spPr>
        <p:txBody>
          <a:bodyPr anchor="t">
            <a:normAutofit lnSpcReduction="10000"/>
          </a:bodyPr>
          <a:lstStyle/>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să aibă aplicate folii sau tratamente chimice pe dispozitivele de iluminare ori semnalizare luminoasă, care diminuează eficacitatea acestora, precum şi pe plăcuțele cu numărul de înmatriculare sau de înregistrare, care împiedică citirea numărului de înmatriculare sau de înregistrare;</a:t>
            </a:r>
          </a:p>
          <a:p>
            <a:pPr algn="just">
              <a:buFont typeface="Wingdings" panose="05000000000000000000" pitchFamily="2" charset="2"/>
              <a:buChar char="Ø"/>
            </a:pPr>
            <a:endParaRPr lang="ro-RO" sz="26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să lase liber în timpul mersului volanul, să oprească motorul ori să decupleze transmisia în timpul mersului.</a:t>
            </a:r>
          </a:p>
          <a:p>
            <a:pPr algn="just">
              <a:buFont typeface="Wingdings" panose="05000000000000000000" pitchFamily="2" charset="2"/>
              <a:buChar char="Ø"/>
            </a:pPr>
            <a:endParaRPr lang="ro-RO" sz="26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să folosească în mod abuziv mijloacele de avertizare sonoră;</a:t>
            </a: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6170884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6167849" y="384313"/>
            <a:ext cx="5520568" cy="5968862"/>
          </a:xfrm>
        </p:spPr>
        <p:txBody>
          <a:bodyPr anchor="t">
            <a:normAutofit fontScale="92500" lnSpcReduction="10000"/>
          </a:bodyPr>
          <a:lstStyle/>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16.	să conducă un autovehicul care emană noxe peste limita legală admisă ori al cărui zgomot în mers sau staționare depășește pragul fonic prevăzut de lege ori care are montat pe sistemul de evacuare a gazelor dispozitive neomologate.</a:t>
            </a:r>
          </a:p>
          <a:p>
            <a:pPr algn="just">
              <a:buFont typeface="Wingdings" panose="05000000000000000000" pitchFamily="2" charset="2"/>
              <a:buChar char="Ø"/>
            </a:pPr>
            <a:endParaRPr lang="ro-RO" sz="26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17.	să circule cu autovehiculul având plăcuțele cu numerele de înmatriculare sau de înregistrare, provizorii ori pentru probe deteriorate sau neconforme cu standardul;</a:t>
            </a:r>
          </a:p>
          <a:p>
            <a:pPr algn="just">
              <a:buFont typeface="Wingdings" panose="05000000000000000000" pitchFamily="2" charset="2"/>
              <a:buChar char="Ø"/>
            </a:pPr>
            <a:endParaRPr lang="ro-RO" sz="26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18.	 să săvârșească acte sau gesturi obscene, să profereze injurii, să adreseze expresii jignitoare ori vulgare celorlalți participanți la trafic;</a:t>
            </a:r>
          </a:p>
          <a:p>
            <a:pPr algn="l"/>
            <a:endParaRPr lang="ro-RO" b="1" dirty="0">
              <a:effectLst>
                <a:outerShdw blurRad="38100" dist="38100" dir="2700000" algn="tl">
                  <a:srgbClr val="000000">
                    <a:alpha val="43137"/>
                  </a:srgbClr>
                </a:outerShdw>
              </a:effectLst>
            </a:endParaRP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30218249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F039D3C6-F0F7-4F77-B9EC-F6964FF0C42C}"/>
              </a:ext>
            </a:extLst>
          </p:cNvPr>
          <p:cNvSpPr>
            <a:spLocks noGrp="1"/>
          </p:cNvSpPr>
          <p:nvPr>
            <p:ph type="subTitle" idx="4294967295"/>
          </p:nvPr>
        </p:nvSpPr>
        <p:spPr>
          <a:xfrm>
            <a:off x="5910470" y="251791"/>
            <a:ext cx="6162260" cy="6101384"/>
          </a:xfrm>
        </p:spPr>
        <p:txBody>
          <a:bodyPr anchor="t">
            <a:no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conducă un autovehicul care emană noxe peste limita legală admisă ori al cărui zgomot în mers sau staționare depășește pragul fonic prevăzut de lege ori care are montat pe sistemul de evacuare a gazelor dispozitive neomologate.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circule cu autovehiculul având plăcuțele cu numerele de înmatriculare sau de înregistrare, provizorii ori pentru probe deteriorate sau neconforme cu standardul;</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săvârșească acte sau gesturi obscene, să profereze injurii, să adreseze expresii jignitoare ori vulgare celorlalți participanți la trafic;</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circule cu autovehiculul avariat mai mult de 30 de zile de la data producerii avariei;</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să arunce, pe drumurile publice, din autovehicul obiecte, materiale sau substanţe;</a:t>
            </a: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940853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u 4">
            <a:extLst>
              <a:ext uri="{FF2B5EF4-FFF2-40B4-BE49-F238E27FC236}">
                <a16:creationId xmlns:a16="http://schemas.microsoft.com/office/drawing/2014/main" id="{623B6CA9-7C1B-4D64-8842-EF2D3BD8FE03}"/>
              </a:ext>
            </a:extLst>
          </p:cNvPr>
          <p:cNvSpPr>
            <a:spLocks noGrp="1"/>
          </p:cNvSpPr>
          <p:nvPr>
            <p:ph type="title"/>
          </p:nvPr>
        </p:nvSpPr>
        <p:spPr>
          <a:xfrm>
            <a:off x="6355830" y="365126"/>
            <a:ext cx="4997970" cy="920336"/>
          </a:xfrm>
        </p:spPr>
        <p:txBody>
          <a:bodyPr>
            <a:normAutofit/>
          </a:bodyPr>
          <a:lstStyle/>
          <a:p>
            <a:pPr algn="ctr"/>
            <a:r>
              <a:rPr lang="ro-RO" sz="3600" b="1" dirty="0"/>
              <a:t>2. Infracțiuni</a:t>
            </a:r>
            <a:endParaRPr lang="ro-RO" sz="3600" dirty="0"/>
          </a:p>
        </p:txBody>
      </p:sp>
      <p:sp>
        <p:nvSpPr>
          <p:cNvPr id="3" name="Subtitlu 2">
            <a:extLst>
              <a:ext uri="{FF2B5EF4-FFF2-40B4-BE49-F238E27FC236}">
                <a16:creationId xmlns:a16="http://schemas.microsoft.com/office/drawing/2014/main" id="{F039D3C6-F0F7-4F77-B9EC-F6964FF0C42C}"/>
              </a:ext>
            </a:extLst>
          </p:cNvPr>
          <p:cNvSpPr>
            <a:spLocks noGrp="1"/>
          </p:cNvSpPr>
          <p:nvPr>
            <p:ph idx="1"/>
          </p:nvPr>
        </p:nvSpPr>
        <p:spPr>
          <a:xfrm>
            <a:off x="6024154" y="2014330"/>
            <a:ext cx="5848056" cy="2769705"/>
          </a:xfrm>
        </p:spPr>
        <p:txBody>
          <a:bodyPr anchor="t">
            <a:noAutofit/>
          </a:bodyPr>
          <a:lstStyle/>
          <a:p>
            <a:pPr algn="ctr">
              <a:buFont typeface="Wingdings" panose="05000000000000000000" pitchFamily="2" charset="2"/>
              <a:buChar char="Ø"/>
            </a:pPr>
            <a:r>
              <a:rPr lang="ro-RO" sz="2400" dirty="0">
                <a:effectLst>
                  <a:outerShdw blurRad="38100" dist="38100" dir="2700000" algn="tl">
                    <a:srgbClr val="000000">
                      <a:alpha val="43137"/>
                    </a:srgbClr>
                  </a:outerShdw>
                </a:effectLst>
              </a:rPr>
              <a:t>   Infracțiunea este fapta prevăzută de legea penală, săvârșită cu vinovăție, nejustificată și imputabilă persoanei care a săvârșit-o.</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Infracțiunea este singurul temei al răspunderii penale. </a:t>
            </a:r>
          </a:p>
          <a:p>
            <a:pPr marL="0" indent="0" algn="just">
              <a:buNone/>
            </a:pPr>
            <a:r>
              <a:rPr lang="ro-RO" sz="2400" dirty="0">
                <a:effectLst>
                  <a:outerShdw blurRad="38100" dist="38100" dir="2700000" algn="tl">
                    <a:srgbClr val="000000">
                      <a:alpha val="43137"/>
                    </a:srgbClr>
                  </a:outerShdw>
                </a:effectLst>
              </a:rPr>
              <a:t>(art. 15 din Codul Penal) </a:t>
            </a:r>
          </a:p>
        </p:txBody>
      </p:sp>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50788397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318052"/>
            <a:ext cx="5567432" cy="6361044"/>
          </a:xfrm>
        </p:spPr>
        <p:txBody>
          <a:bodyPr>
            <a:normAutofit fontScale="92500" lnSpcReduction="1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a:t>
            </a:r>
            <a:r>
              <a:rPr lang="ro-RO" sz="2400" b="1" dirty="0">
                <a:effectLst>
                  <a:outerShdw blurRad="38100" dist="38100" dir="2700000" algn="tl">
                    <a:srgbClr val="000000">
                      <a:alpha val="43137"/>
                    </a:srgbClr>
                  </a:outerShdw>
                </a:effectLst>
                <a:latin typeface="+mj-lt"/>
              </a:rPr>
              <a:t>Infracțiunile contra circulației pe drumurile publice sunt prevăzute la art. 334 – 341 din Cod Penal.</a:t>
            </a:r>
          </a:p>
          <a:p>
            <a:pPr marL="0" indent="0" algn="just">
              <a:buNone/>
            </a:pPr>
            <a:r>
              <a:rPr lang="ro-RO" sz="2400" dirty="0">
                <a:effectLst>
                  <a:outerShdw blurRad="38100" dist="38100" dir="2700000" algn="tl">
                    <a:srgbClr val="000000">
                      <a:alpha val="43137"/>
                    </a:srgbClr>
                  </a:outerShdw>
                </a:effectLst>
                <a:latin typeface="+mj-lt"/>
              </a:rPr>
              <a:t>Următoarele fapte sunt infracțiuni la regimul circulație:</a:t>
            </a:r>
          </a:p>
          <a:p>
            <a:pPr marL="514350" indent="-514350" algn="just">
              <a:buAutoNum type="arabicPeriod"/>
            </a:pPr>
            <a:r>
              <a:rPr lang="ro-RO" sz="2400" dirty="0">
                <a:effectLst>
                  <a:outerShdw blurRad="38100" dist="38100" dir="2700000" algn="tl">
                    <a:srgbClr val="000000">
                      <a:alpha val="43137"/>
                    </a:srgbClr>
                  </a:outerShdw>
                </a:effectLst>
                <a:latin typeface="+mj-lt"/>
              </a:rPr>
              <a:t>Punerea în circulație sau conducerea unui vehicul neînmatriculat sau neînregistrat, potrivit legii</a:t>
            </a:r>
            <a:r>
              <a:rPr lang="en-US" sz="2400" dirty="0">
                <a:effectLst>
                  <a:outerShdw blurRad="38100" dist="38100" dir="2700000" algn="tl">
                    <a:srgbClr val="000000">
                      <a:alpha val="43137"/>
                    </a:srgbClr>
                  </a:outerShdw>
                </a:effectLst>
                <a:latin typeface="+mj-lt"/>
              </a:rPr>
              <a:t> (art.33</a:t>
            </a:r>
            <a:r>
              <a:rPr lang="ro-RO" sz="2400" dirty="0">
                <a:effectLst>
                  <a:outerShdw blurRad="38100" dist="38100" dir="2700000" algn="tl">
                    <a:srgbClr val="000000">
                      <a:alpha val="43137"/>
                    </a:srgbClr>
                  </a:outerShdw>
                </a:effectLst>
                <a:latin typeface="+mj-lt"/>
              </a:rPr>
              <a:t>4</a:t>
            </a:r>
            <a:r>
              <a:rPr lang="en-US" sz="2400" dirty="0">
                <a:effectLst>
                  <a:outerShdw blurRad="38100" dist="38100" dir="2700000" algn="tl">
                    <a:srgbClr val="000000">
                      <a:alpha val="43137"/>
                    </a:srgbClr>
                  </a:outerShdw>
                </a:effectLst>
                <a:latin typeface="+mj-lt"/>
              </a:rPr>
              <a:t> alin.1 cp).</a:t>
            </a:r>
            <a:endParaRPr lang="ro-RO" sz="2400" dirty="0">
              <a:effectLst>
                <a:outerShdw blurRad="38100" dist="38100" dir="2700000" algn="tl">
                  <a:srgbClr val="000000">
                    <a:alpha val="43137"/>
                  </a:srgbClr>
                </a:outerShdw>
              </a:effectLst>
              <a:latin typeface="+mj-lt"/>
            </a:endParaRPr>
          </a:p>
          <a:p>
            <a:pPr marL="514350" indent="-514350" algn="just">
              <a:buAutoNum type="arabicPeriod"/>
            </a:pPr>
            <a:r>
              <a:rPr lang="ro-RO" sz="2400" dirty="0">
                <a:effectLst>
                  <a:outerShdw blurRad="38100" dist="38100" dir="2700000" algn="tl">
                    <a:srgbClr val="000000">
                      <a:alpha val="43137"/>
                    </a:srgbClr>
                  </a:outerShdw>
                </a:effectLst>
                <a:latin typeface="+mj-lt"/>
              </a:rPr>
              <a:t>Punerea în circulație sau conducerea unui vehicul cu număr fals de înmatriculare (art. 334 alin.2 cp).</a:t>
            </a:r>
          </a:p>
          <a:p>
            <a:pPr marL="514350" indent="-514350" algn="just">
              <a:buAutoNum type="arabicPeriod"/>
            </a:pPr>
            <a:r>
              <a:rPr lang="ro-RO" sz="2400" dirty="0">
                <a:effectLst>
                  <a:outerShdw blurRad="38100" dist="38100" dir="2700000" algn="tl">
                    <a:srgbClr val="000000">
                      <a:alpha val="43137"/>
                    </a:srgbClr>
                  </a:outerShdw>
                </a:effectLst>
                <a:latin typeface="+mj-lt"/>
              </a:rPr>
              <a:t>Tractarea unei remorci neînmatriculate ori cu număr fals de înmatriculare sau neînregistrate (art.334 alin. 3 cp).</a:t>
            </a:r>
          </a:p>
          <a:p>
            <a:pPr marL="514350" indent="-514350" algn="just">
              <a:buAutoNum type="arabicPeriod"/>
            </a:pPr>
            <a:r>
              <a:rPr lang="ro-RO" sz="2400" dirty="0">
                <a:effectLst>
                  <a:outerShdw blurRad="38100" dist="38100" dir="2700000" algn="tl">
                    <a:srgbClr val="000000">
                      <a:alpha val="43137"/>
                    </a:srgbClr>
                  </a:outerShdw>
                </a:effectLst>
                <a:latin typeface="+mj-lt"/>
              </a:rPr>
              <a:t>Conducerea unui autovehicul sau tractarea unei remorci ale cărei plăcuțe cu numărul de înmatriculare sau de înregistrare au fost retrase sau a unui vehicul înmatriculat în alt stat, care nu are drept de circulație în România (art.334 alin.4 cp).</a:t>
            </a:r>
          </a:p>
          <a:p>
            <a:pPr marL="514350" indent="-514350" algn="just">
              <a:buAutoNum type="arabicPeriod"/>
            </a:pPr>
            <a:endParaRPr lang="ro-RO" sz="2400" dirty="0"/>
          </a:p>
        </p:txBody>
      </p:sp>
    </p:spTree>
    <p:extLst>
      <p:ext uri="{BB962C8B-B14F-4D97-AF65-F5344CB8AC3E}">
        <p14:creationId xmlns:p14="http://schemas.microsoft.com/office/powerpoint/2010/main" val="392552575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437322"/>
            <a:ext cx="5567432" cy="6241774"/>
          </a:xfrm>
        </p:spPr>
        <p:txBody>
          <a:bodyPr>
            <a:normAutofit/>
          </a:bodyPr>
          <a:lstStyle/>
          <a:p>
            <a:pPr marL="514350" indent="-514350" algn="just">
              <a:buFont typeface="+mj-lt"/>
              <a:buAutoNum type="arabicPeriod" startAt="5"/>
            </a:pPr>
            <a:r>
              <a:rPr lang="ro-RO" sz="2200" dirty="0">
                <a:effectLst>
                  <a:outerShdw blurRad="38100" dist="38100" dir="2700000" algn="tl">
                    <a:srgbClr val="000000">
                      <a:alpha val="43137"/>
                    </a:srgbClr>
                  </a:outerShdw>
                </a:effectLst>
              </a:rPr>
              <a:t>Conducerea pe drumurile publice a unui vehicul fără permis de conducere (art.335 alin.1 cp).</a:t>
            </a:r>
          </a:p>
          <a:p>
            <a:pPr marL="514350" indent="-514350" algn="just">
              <a:buAutoNum type="arabicPeriod" startAt="5"/>
            </a:pPr>
            <a:r>
              <a:rPr lang="ro-RO" sz="2200" dirty="0">
                <a:effectLst>
                  <a:outerShdw blurRad="38100" dist="38100" dir="2700000" algn="tl">
                    <a:srgbClr val="000000">
                      <a:alpha val="43137"/>
                    </a:srgbClr>
                  </a:outerShdw>
                </a:effectLst>
              </a:rPr>
              <a:t> Conducerea pe drumurile publice  a unui vehicul cu permis necorespunzător categoriei sau subcategoriei din care face parte vehiculul respectiv (art. 335 alin. 2).</a:t>
            </a:r>
          </a:p>
          <a:p>
            <a:pPr marL="514350" indent="-514350" algn="just">
              <a:buAutoNum type="arabicPeriod" startAt="5"/>
            </a:pPr>
            <a:r>
              <a:rPr lang="ro-RO" sz="2200" dirty="0">
                <a:effectLst>
                  <a:outerShdw blurRad="38100" dist="38100" dir="2700000" algn="tl">
                    <a:srgbClr val="000000">
                      <a:alpha val="43137"/>
                    </a:srgbClr>
                  </a:outerShdw>
                </a:effectLst>
              </a:rPr>
              <a:t>Conducerea pe drumurile publice  a unui vehicul de către o persoană căreia i-a fost suspendat, retras sau anulat permisul de conducere, ori nu are drept de conducere în România (art. 335 alin. 2).</a:t>
            </a:r>
          </a:p>
          <a:p>
            <a:pPr marL="514350" indent="-514350" algn="just">
              <a:buAutoNum type="arabicPeriod" startAt="5"/>
            </a:pPr>
            <a:r>
              <a:rPr lang="ro-RO" sz="2200" dirty="0">
                <a:effectLst>
                  <a:outerShdw blurRad="38100" dist="38100" dir="2700000" algn="tl">
                    <a:srgbClr val="000000">
                      <a:alpha val="43137"/>
                    </a:srgbClr>
                  </a:outerShdw>
                </a:effectLst>
              </a:rPr>
              <a:t>Încredințarea unui vehicul unei persoane cunoscând că nu posedă permis de conducere sau necorespunzător categoriei sau subcategoriei din care face parte vehiculul respectiv.</a:t>
            </a:r>
          </a:p>
          <a:p>
            <a:pPr marL="0" indent="0" algn="just">
              <a:buNone/>
            </a:pPr>
            <a:endParaRPr lang="ro-RO" sz="2400" dirty="0"/>
          </a:p>
        </p:txBody>
      </p:sp>
    </p:spTree>
    <p:extLst>
      <p:ext uri="{BB962C8B-B14F-4D97-AF65-F5344CB8AC3E}">
        <p14:creationId xmlns:p14="http://schemas.microsoft.com/office/powerpoint/2010/main" val="262475782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5902824" y="318052"/>
            <a:ext cx="6024134" cy="6361044"/>
          </a:xfrm>
        </p:spPr>
        <p:txBody>
          <a:bodyPr>
            <a:normAutofit fontScale="92500"/>
          </a:bodyPr>
          <a:lstStyle/>
          <a:p>
            <a:pPr marL="457200" indent="-457200" algn="just">
              <a:buFont typeface="+mj-lt"/>
              <a:buAutoNum type="arabicPeriod" startAt="9"/>
            </a:pPr>
            <a:r>
              <a:rPr lang="ro-RO" sz="2400" dirty="0">
                <a:effectLst>
                  <a:outerShdw blurRad="38100" dist="38100" dir="2700000" algn="tl">
                    <a:srgbClr val="000000">
                      <a:alpha val="43137"/>
                    </a:srgbClr>
                  </a:outerShdw>
                </a:effectLst>
                <a:latin typeface="+mj-lt"/>
              </a:rPr>
              <a:t>Conducerea unui vehicul de către o       persoană, care la momentul prelevării mostrelor biologice, are o îmbibație alcoolică de peste 0,80 mg/l alcool pur în sânge</a:t>
            </a:r>
            <a:r>
              <a:rPr lang="en-US" sz="2400" dirty="0">
                <a:effectLst>
                  <a:outerShdw blurRad="38100" dist="38100" dir="2700000" algn="tl">
                    <a:srgbClr val="000000">
                      <a:alpha val="43137"/>
                    </a:srgbClr>
                  </a:outerShdw>
                </a:effectLst>
                <a:latin typeface="+mj-lt"/>
              </a:rPr>
              <a:t> (art.33</a:t>
            </a:r>
            <a:r>
              <a:rPr lang="ro-RO" sz="2400" dirty="0">
                <a:effectLst>
                  <a:outerShdw blurRad="38100" dist="38100" dir="2700000" algn="tl">
                    <a:srgbClr val="000000">
                      <a:alpha val="43137"/>
                    </a:srgbClr>
                  </a:outerShdw>
                </a:effectLst>
                <a:latin typeface="+mj-lt"/>
              </a:rPr>
              <a:t>6</a:t>
            </a:r>
            <a:r>
              <a:rPr lang="en-US" sz="2400" dirty="0">
                <a:effectLst>
                  <a:outerShdw blurRad="38100" dist="38100" dir="2700000" algn="tl">
                    <a:srgbClr val="000000">
                      <a:alpha val="43137"/>
                    </a:srgbClr>
                  </a:outerShdw>
                </a:effectLst>
                <a:latin typeface="+mj-lt"/>
              </a:rPr>
              <a:t> alin.1 cp).</a:t>
            </a:r>
            <a:endParaRPr lang="ro-RO" sz="2400" dirty="0">
              <a:effectLst>
                <a:outerShdw blurRad="38100" dist="38100" dir="2700000" algn="tl">
                  <a:srgbClr val="000000">
                    <a:alpha val="43137"/>
                  </a:srgbClr>
                </a:outerShdw>
              </a:effectLst>
              <a:latin typeface="+mj-lt"/>
            </a:endParaRPr>
          </a:p>
          <a:p>
            <a:pPr marL="457200" indent="-457200" algn="just">
              <a:buFont typeface="+mj-lt"/>
              <a:buAutoNum type="arabicPeriod" startAt="9"/>
            </a:pPr>
            <a:r>
              <a:rPr lang="ro-RO" sz="2400" dirty="0">
                <a:effectLst>
                  <a:outerShdw blurRad="38100" dist="38100" dir="2700000" algn="tl">
                    <a:srgbClr val="000000">
                      <a:alpha val="43137"/>
                    </a:srgbClr>
                  </a:outerShdw>
                </a:effectLst>
                <a:latin typeface="+mj-lt"/>
              </a:rPr>
              <a:t>Conducerea unui vehicul de către o       persoană, aflată sub influența unor substanțe </a:t>
            </a:r>
            <a:r>
              <a:rPr lang="ro-RO" sz="2400" dirty="0" err="1">
                <a:effectLst>
                  <a:outerShdw blurRad="38100" dist="38100" dir="2700000" algn="tl">
                    <a:srgbClr val="000000">
                      <a:alpha val="43137"/>
                    </a:srgbClr>
                  </a:outerShdw>
                </a:effectLst>
                <a:latin typeface="+mj-lt"/>
              </a:rPr>
              <a:t>psihoactive</a:t>
            </a:r>
            <a:r>
              <a:rPr lang="ro-RO" sz="2400" dirty="0">
                <a:effectLst>
                  <a:outerShdw blurRad="38100" dist="38100" dir="2700000" algn="tl">
                    <a:srgbClr val="000000">
                      <a:alpha val="43137"/>
                    </a:srgbClr>
                  </a:outerShdw>
                </a:effectLst>
                <a:latin typeface="+mj-lt"/>
              </a:rPr>
              <a:t>.</a:t>
            </a:r>
            <a:r>
              <a:rPr lang="en-US" sz="2400" dirty="0">
                <a:effectLst>
                  <a:outerShdw blurRad="38100" dist="38100" dir="2700000" algn="tl">
                    <a:srgbClr val="000000">
                      <a:alpha val="43137"/>
                    </a:srgbClr>
                  </a:outerShdw>
                </a:effectLst>
                <a:latin typeface="+mj-lt"/>
              </a:rPr>
              <a:t> (art.33</a:t>
            </a:r>
            <a:r>
              <a:rPr lang="ro-RO" sz="2400" dirty="0">
                <a:effectLst>
                  <a:outerShdw blurRad="38100" dist="38100" dir="2700000" algn="tl">
                    <a:srgbClr val="000000">
                      <a:alpha val="43137"/>
                    </a:srgbClr>
                  </a:outerShdw>
                </a:effectLst>
                <a:latin typeface="+mj-lt"/>
              </a:rPr>
              <a:t>6</a:t>
            </a:r>
            <a:r>
              <a:rPr lang="en-US" sz="2400" dirty="0">
                <a:effectLst>
                  <a:outerShdw blurRad="38100" dist="38100" dir="2700000" algn="tl">
                    <a:srgbClr val="000000">
                      <a:alpha val="43137"/>
                    </a:srgbClr>
                  </a:outerShdw>
                </a:effectLst>
                <a:latin typeface="+mj-lt"/>
              </a:rPr>
              <a:t> a</a:t>
            </a:r>
            <a:r>
              <a:rPr lang="ro-RO" sz="2400" dirty="0">
                <a:effectLst>
                  <a:outerShdw blurRad="38100" dist="38100" dir="2700000" algn="tl">
                    <a:srgbClr val="000000">
                      <a:alpha val="43137"/>
                    </a:srgbClr>
                  </a:outerShdw>
                </a:effectLst>
                <a:latin typeface="+mj-lt"/>
              </a:rPr>
              <a:t>lin</a:t>
            </a:r>
            <a:r>
              <a:rPr lang="en-US" sz="2400" dirty="0">
                <a:effectLst>
                  <a:outerShdw blurRad="38100" dist="38100" dir="2700000" algn="tl">
                    <a:srgbClr val="000000">
                      <a:alpha val="43137"/>
                    </a:srgbClr>
                  </a:outerShdw>
                </a:effectLst>
                <a:latin typeface="+mj-lt"/>
              </a:rPr>
              <a:t>.</a:t>
            </a:r>
            <a:r>
              <a:rPr lang="ro-RO" sz="2400" dirty="0">
                <a:effectLst>
                  <a:outerShdw blurRad="38100" dist="38100" dir="2700000" algn="tl">
                    <a:srgbClr val="000000">
                      <a:alpha val="43137"/>
                    </a:srgbClr>
                  </a:outerShdw>
                </a:effectLst>
                <a:latin typeface="+mj-lt"/>
              </a:rPr>
              <a:t>2</a:t>
            </a:r>
            <a:r>
              <a:rPr lang="en-US" sz="2400" dirty="0">
                <a:effectLst>
                  <a:outerShdw blurRad="38100" dist="38100" dir="2700000" algn="tl">
                    <a:srgbClr val="000000">
                      <a:alpha val="43137"/>
                    </a:srgbClr>
                  </a:outerShdw>
                </a:effectLst>
                <a:latin typeface="+mj-lt"/>
              </a:rPr>
              <a:t> cp).</a:t>
            </a:r>
            <a:endParaRPr lang="ro-RO" sz="2400" dirty="0">
              <a:effectLst>
                <a:outerShdw blurRad="38100" dist="38100" dir="2700000" algn="tl">
                  <a:srgbClr val="000000">
                    <a:alpha val="43137"/>
                  </a:srgbClr>
                </a:outerShdw>
              </a:effectLst>
              <a:latin typeface="+mj-lt"/>
            </a:endParaRPr>
          </a:p>
          <a:p>
            <a:pPr marL="457200" indent="-457200" algn="just">
              <a:buFont typeface="+mj-lt"/>
              <a:buAutoNum type="arabicPeriod" startAt="9"/>
            </a:pPr>
            <a:r>
              <a:rPr lang="ro-RO" sz="2400" dirty="0">
                <a:effectLst>
                  <a:outerShdw blurRad="38100" dist="38100" dir="2700000" algn="tl">
                    <a:srgbClr val="000000">
                      <a:alpha val="43137"/>
                    </a:srgbClr>
                  </a:outerShdw>
                </a:effectLst>
                <a:latin typeface="+mj-lt"/>
              </a:rPr>
              <a:t>Refuzul sau sustragerea de la prelevarea de mostre biologice (art.337 cp)</a:t>
            </a:r>
          </a:p>
          <a:p>
            <a:pPr marL="457200" indent="-457200" algn="just">
              <a:buFont typeface="+mj-lt"/>
              <a:buAutoNum type="arabicPeriod" startAt="9"/>
            </a:pPr>
            <a:r>
              <a:rPr lang="ro-RO" sz="2400" dirty="0">
                <a:effectLst>
                  <a:outerShdw blurRad="38100" dist="38100" dir="2700000" algn="tl">
                    <a:srgbClr val="000000">
                      <a:alpha val="43137"/>
                    </a:srgbClr>
                  </a:outerShdw>
                </a:effectLst>
                <a:latin typeface="+mj-lt"/>
              </a:rPr>
              <a:t>Părăsirea locului accidentului fără încuviințarea poliției sau procurorului care efectuează cercetarea la fața locului.</a:t>
            </a:r>
            <a:r>
              <a:rPr lang="en-US" sz="2400" dirty="0">
                <a:effectLst>
                  <a:outerShdw blurRad="38100" dist="38100" dir="2700000" algn="tl">
                    <a:srgbClr val="000000">
                      <a:alpha val="43137"/>
                    </a:srgbClr>
                  </a:outerShdw>
                </a:effectLst>
                <a:latin typeface="+mj-lt"/>
              </a:rPr>
              <a:t> (art.33</a:t>
            </a:r>
            <a:r>
              <a:rPr lang="ro-RO" sz="2400" dirty="0">
                <a:effectLst>
                  <a:outerShdw blurRad="38100" dist="38100" dir="2700000" algn="tl">
                    <a:srgbClr val="000000">
                      <a:alpha val="43137"/>
                    </a:srgbClr>
                  </a:outerShdw>
                </a:effectLst>
                <a:latin typeface="+mj-lt"/>
              </a:rPr>
              <a:t>8</a:t>
            </a:r>
            <a:r>
              <a:rPr lang="en-US" sz="2400" dirty="0">
                <a:effectLst>
                  <a:outerShdw blurRad="38100" dist="38100" dir="2700000" algn="tl">
                    <a:srgbClr val="000000">
                      <a:alpha val="43137"/>
                    </a:srgbClr>
                  </a:outerShdw>
                </a:effectLst>
                <a:latin typeface="+mj-lt"/>
              </a:rPr>
              <a:t> a</a:t>
            </a:r>
            <a:r>
              <a:rPr lang="ro-RO" sz="2400" dirty="0">
                <a:effectLst>
                  <a:outerShdw blurRad="38100" dist="38100" dir="2700000" algn="tl">
                    <a:srgbClr val="000000">
                      <a:alpha val="43137"/>
                    </a:srgbClr>
                  </a:outerShdw>
                </a:effectLst>
                <a:latin typeface="+mj-lt"/>
              </a:rPr>
              <a:t>lin</a:t>
            </a:r>
            <a:r>
              <a:rPr lang="en-US" sz="2400" dirty="0">
                <a:effectLst>
                  <a:outerShdw blurRad="38100" dist="38100" dir="2700000" algn="tl">
                    <a:srgbClr val="000000">
                      <a:alpha val="43137"/>
                    </a:srgbClr>
                  </a:outerShdw>
                </a:effectLst>
                <a:latin typeface="+mj-lt"/>
              </a:rPr>
              <a:t>.</a:t>
            </a:r>
            <a:r>
              <a:rPr lang="ro-RO" sz="2400" dirty="0">
                <a:effectLst>
                  <a:outerShdw blurRad="38100" dist="38100" dir="2700000" algn="tl">
                    <a:srgbClr val="000000">
                      <a:alpha val="43137"/>
                    </a:srgbClr>
                  </a:outerShdw>
                </a:effectLst>
                <a:latin typeface="+mj-lt"/>
              </a:rPr>
              <a:t>1</a:t>
            </a:r>
            <a:r>
              <a:rPr lang="en-US" sz="2400" dirty="0">
                <a:effectLst>
                  <a:outerShdw blurRad="38100" dist="38100" dir="2700000" algn="tl">
                    <a:srgbClr val="000000">
                      <a:alpha val="43137"/>
                    </a:srgbClr>
                  </a:outerShdw>
                </a:effectLst>
                <a:latin typeface="+mj-lt"/>
              </a:rPr>
              <a:t> cp).</a:t>
            </a:r>
            <a:endParaRPr lang="ro-RO" sz="2400" dirty="0">
              <a:effectLst>
                <a:outerShdw blurRad="38100" dist="38100" dir="2700000" algn="tl">
                  <a:srgbClr val="000000">
                    <a:alpha val="43137"/>
                  </a:srgbClr>
                </a:outerShdw>
              </a:effectLst>
              <a:latin typeface="+mj-lt"/>
            </a:endParaRPr>
          </a:p>
          <a:p>
            <a:pPr marL="457200" indent="-457200" algn="just">
              <a:buFont typeface="+mj-lt"/>
              <a:buAutoNum type="arabicPeriod" startAt="9"/>
            </a:pPr>
            <a:r>
              <a:rPr lang="ro-RO" sz="2400" dirty="0">
                <a:effectLst>
                  <a:outerShdw blurRad="38100" dist="38100" dir="2700000" algn="tl">
                    <a:srgbClr val="000000">
                      <a:alpha val="43137"/>
                    </a:srgbClr>
                  </a:outerShdw>
                </a:effectLst>
                <a:latin typeface="+mj-lt"/>
              </a:rPr>
              <a:t>Modificarea sau ștergerea urmelor  accidentului de circulație din care a rezultat uciderea sau vătămarea integrității corporale ori a sănătății uneia sau mai multor persoane, fără acordul echipei de cercetare la fața locului</a:t>
            </a:r>
            <a:r>
              <a:rPr lang="en-US" sz="2400" dirty="0">
                <a:effectLst>
                  <a:outerShdw blurRad="38100" dist="38100" dir="2700000" algn="tl">
                    <a:srgbClr val="000000">
                      <a:alpha val="43137"/>
                    </a:srgbClr>
                  </a:outerShdw>
                </a:effectLst>
                <a:latin typeface="+mj-lt"/>
              </a:rPr>
              <a:t> (art.33</a:t>
            </a:r>
            <a:r>
              <a:rPr lang="ro-RO" sz="2400" dirty="0">
                <a:effectLst>
                  <a:outerShdw blurRad="38100" dist="38100" dir="2700000" algn="tl">
                    <a:srgbClr val="000000">
                      <a:alpha val="43137"/>
                    </a:srgbClr>
                  </a:outerShdw>
                </a:effectLst>
                <a:latin typeface="+mj-lt"/>
              </a:rPr>
              <a:t>8</a:t>
            </a:r>
            <a:r>
              <a:rPr lang="en-US" sz="2400" dirty="0">
                <a:effectLst>
                  <a:outerShdw blurRad="38100" dist="38100" dir="2700000" algn="tl">
                    <a:srgbClr val="000000">
                      <a:alpha val="43137"/>
                    </a:srgbClr>
                  </a:outerShdw>
                </a:effectLst>
                <a:latin typeface="+mj-lt"/>
              </a:rPr>
              <a:t> alin.2 cp).</a:t>
            </a:r>
            <a:endParaRPr lang="ro-RO" sz="2400" dirty="0">
              <a:effectLst>
                <a:outerShdw blurRad="38100" dist="38100" dir="2700000" algn="tl">
                  <a:srgbClr val="000000">
                    <a:alpha val="43137"/>
                  </a:srgbClr>
                </a:outerShdw>
              </a:effectLst>
              <a:latin typeface="+mj-lt"/>
            </a:endParaRPr>
          </a:p>
          <a:p>
            <a:pPr marL="0" indent="0" algn="just">
              <a:buNone/>
            </a:pPr>
            <a:endParaRPr lang="ro-RO" sz="2400" dirty="0">
              <a:effectLst>
                <a:outerShdw blurRad="38100" dist="38100" dir="2700000" algn="tl">
                  <a:srgbClr val="000000">
                    <a:alpha val="43137"/>
                  </a:srgbClr>
                </a:outerShdw>
              </a:effectLst>
              <a:latin typeface="+mj-lt"/>
            </a:endParaRPr>
          </a:p>
          <a:p>
            <a:pPr marL="0" indent="0" algn="just">
              <a:buNone/>
            </a:pPr>
            <a:endParaRPr lang="ro-RO" sz="2400" dirty="0">
              <a:effectLst>
                <a:outerShdw blurRad="38100" dist="38100" dir="2700000" algn="tl">
                  <a:srgbClr val="000000">
                    <a:alpha val="43137"/>
                  </a:srgbClr>
                </a:outerShdw>
              </a:effectLst>
              <a:latin typeface="+mj-lt"/>
            </a:endParaRPr>
          </a:p>
          <a:p>
            <a:pPr marL="514350" indent="-514350" algn="just">
              <a:buAutoNum type="arabicPeriod"/>
            </a:pPr>
            <a:endParaRPr lang="ro-RO" sz="2400" dirty="0"/>
          </a:p>
        </p:txBody>
      </p:sp>
    </p:spTree>
    <p:extLst>
      <p:ext uri="{BB962C8B-B14F-4D97-AF65-F5344CB8AC3E}">
        <p14:creationId xmlns:p14="http://schemas.microsoft.com/office/powerpoint/2010/main" val="309314279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24154" y="318052"/>
            <a:ext cx="5902804" cy="6361044"/>
          </a:xfrm>
        </p:spPr>
        <p:txBody>
          <a:bodyPr>
            <a:normAutofit lnSpcReduction="10000"/>
          </a:bodyPr>
          <a:lstStyle/>
          <a:p>
            <a:pPr marL="457200" indent="-457200" algn="just">
              <a:buFont typeface="+mj-lt"/>
              <a:buAutoNum type="arabicPeriod" startAt="14"/>
            </a:pPr>
            <a:r>
              <a:rPr lang="ro-RO" sz="2400" dirty="0">
                <a:effectLst>
                  <a:outerShdw blurRad="38100" dist="38100" dir="2700000" algn="tl">
                    <a:srgbClr val="000000">
                      <a:alpha val="43137"/>
                    </a:srgbClr>
                  </a:outerShdw>
                </a:effectLst>
                <a:latin typeface="+mj-lt"/>
              </a:rPr>
              <a:t>Instalarea de mijloace de semnalizare rutieră sau modificarea poziției acestora, fără autorizație eliberată de autoritățile competente</a:t>
            </a:r>
            <a:r>
              <a:rPr lang="en-US" sz="2400" dirty="0">
                <a:effectLst>
                  <a:outerShdw blurRad="38100" dist="38100" dir="2700000" algn="tl">
                    <a:srgbClr val="000000">
                      <a:alpha val="43137"/>
                    </a:srgbClr>
                  </a:outerShdw>
                </a:effectLst>
                <a:latin typeface="+mj-lt"/>
              </a:rPr>
              <a:t> (art.339 a</a:t>
            </a:r>
            <a:r>
              <a:rPr lang="ro-RO" sz="2400" dirty="0">
                <a:effectLst>
                  <a:outerShdw blurRad="38100" dist="38100" dir="2700000" algn="tl">
                    <a:srgbClr val="000000">
                      <a:alpha val="43137"/>
                    </a:srgbClr>
                  </a:outerShdw>
                </a:effectLst>
                <a:latin typeface="+mj-lt"/>
              </a:rPr>
              <a:t>lin</a:t>
            </a:r>
            <a:r>
              <a:rPr lang="en-US" sz="2400" dirty="0">
                <a:effectLst>
                  <a:outerShdw blurRad="38100" dist="38100" dir="2700000" algn="tl">
                    <a:srgbClr val="000000">
                      <a:alpha val="43137"/>
                    </a:srgbClr>
                  </a:outerShdw>
                </a:effectLst>
                <a:latin typeface="+mj-lt"/>
              </a:rPr>
              <a:t>.</a:t>
            </a:r>
            <a:r>
              <a:rPr lang="ro-RO" sz="2400" dirty="0">
                <a:effectLst>
                  <a:outerShdw blurRad="38100" dist="38100" dir="2700000" algn="tl">
                    <a:srgbClr val="000000">
                      <a:alpha val="43137"/>
                    </a:srgbClr>
                  </a:outerShdw>
                </a:effectLst>
                <a:latin typeface="+mj-lt"/>
              </a:rPr>
              <a:t>1</a:t>
            </a:r>
            <a:r>
              <a:rPr lang="en-US" sz="2400" dirty="0">
                <a:effectLst>
                  <a:outerShdw blurRad="38100" dist="38100" dir="2700000" algn="tl">
                    <a:srgbClr val="000000">
                      <a:alpha val="43137"/>
                    </a:srgbClr>
                  </a:outerShdw>
                </a:effectLst>
                <a:latin typeface="+mj-lt"/>
              </a:rPr>
              <a:t> cp).</a:t>
            </a:r>
            <a:endParaRPr lang="ro-RO" sz="2400" dirty="0">
              <a:effectLst>
                <a:outerShdw blurRad="38100" dist="38100" dir="2700000" algn="tl">
                  <a:srgbClr val="000000">
                    <a:alpha val="43137"/>
                  </a:srgbClr>
                </a:outerShdw>
              </a:effectLst>
              <a:latin typeface="+mj-lt"/>
            </a:endParaRPr>
          </a:p>
          <a:p>
            <a:pPr marL="457200" indent="-457200" algn="just">
              <a:buFont typeface="+mj-lt"/>
              <a:buAutoNum type="arabicPeriod" startAt="14"/>
            </a:pPr>
            <a:r>
              <a:rPr lang="ro-RO" sz="2400" dirty="0">
                <a:effectLst>
                  <a:outerShdw blurRad="38100" dist="38100" dir="2700000" algn="tl">
                    <a:srgbClr val="000000">
                      <a:alpha val="43137"/>
                    </a:srgbClr>
                  </a:outerShdw>
                </a:effectLst>
                <a:latin typeface="+mj-lt"/>
              </a:rPr>
              <a:t>Participarea în calitate de conducător </a:t>
            </a:r>
            <a:r>
              <a:rPr lang="ro-RO" sz="2400">
                <a:effectLst>
                  <a:outerShdw blurRad="38100" dist="38100" dir="2700000" algn="tl">
                    <a:srgbClr val="000000">
                      <a:alpha val="43137"/>
                    </a:srgbClr>
                  </a:outerShdw>
                </a:effectLst>
                <a:latin typeface="+mj-lt"/>
              </a:rPr>
              <a:t>de vehicul la </a:t>
            </a:r>
            <a:r>
              <a:rPr lang="ro-RO" sz="2400" dirty="0">
                <a:effectLst>
                  <a:outerShdw blurRad="38100" dist="38100" dir="2700000" algn="tl">
                    <a:srgbClr val="000000">
                      <a:alpha val="43137"/>
                    </a:srgbClr>
                  </a:outerShdw>
                </a:effectLst>
                <a:latin typeface="+mj-lt"/>
              </a:rPr>
              <a:t>întreceri neautorizate pe drumurile publice</a:t>
            </a:r>
            <a:r>
              <a:rPr lang="en-US" sz="2400" dirty="0">
                <a:effectLst>
                  <a:outerShdw blurRad="38100" dist="38100" dir="2700000" algn="tl">
                    <a:srgbClr val="000000">
                      <a:alpha val="43137"/>
                    </a:srgbClr>
                  </a:outerShdw>
                </a:effectLst>
                <a:latin typeface="+mj-lt"/>
              </a:rPr>
              <a:t> (art.339 a</a:t>
            </a:r>
            <a:r>
              <a:rPr lang="ro-RO" sz="2400" dirty="0">
                <a:effectLst>
                  <a:outerShdw blurRad="38100" dist="38100" dir="2700000" algn="tl">
                    <a:srgbClr val="000000">
                      <a:alpha val="43137"/>
                    </a:srgbClr>
                  </a:outerShdw>
                </a:effectLst>
                <a:latin typeface="+mj-lt"/>
              </a:rPr>
              <a:t>lin</a:t>
            </a:r>
            <a:r>
              <a:rPr lang="en-US" sz="2400" dirty="0">
                <a:effectLst>
                  <a:outerShdw blurRad="38100" dist="38100" dir="2700000" algn="tl">
                    <a:srgbClr val="000000">
                      <a:alpha val="43137"/>
                    </a:srgbClr>
                  </a:outerShdw>
                </a:effectLst>
                <a:latin typeface="+mj-lt"/>
              </a:rPr>
              <a:t>.</a:t>
            </a:r>
            <a:r>
              <a:rPr lang="ro-RO" sz="2400" dirty="0">
                <a:effectLst>
                  <a:outerShdw blurRad="38100" dist="38100" dir="2700000" algn="tl">
                    <a:srgbClr val="000000">
                      <a:alpha val="43137"/>
                    </a:srgbClr>
                  </a:outerShdw>
                </a:effectLst>
                <a:latin typeface="+mj-lt"/>
              </a:rPr>
              <a:t>2</a:t>
            </a:r>
            <a:r>
              <a:rPr lang="en-US" sz="2400" dirty="0">
                <a:effectLst>
                  <a:outerShdw blurRad="38100" dist="38100" dir="2700000" algn="tl">
                    <a:srgbClr val="000000">
                      <a:alpha val="43137"/>
                    </a:srgbClr>
                  </a:outerShdw>
                </a:effectLst>
                <a:latin typeface="+mj-lt"/>
              </a:rPr>
              <a:t> cp)</a:t>
            </a:r>
            <a:r>
              <a:rPr lang="ro-RO" sz="2400" dirty="0">
                <a:effectLst>
                  <a:outerShdw blurRad="38100" dist="38100" dir="2700000" algn="tl">
                    <a:srgbClr val="000000">
                      <a:alpha val="43137"/>
                    </a:srgbClr>
                  </a:outerShdw>
                </a:effectLst>
                <a:latin typeface="+mj-lt"/>
              </a:rPr>
              <a:t>.</a:t>
            </a:r>
          </a:p>
          <a:p>
            <a:pPr marL="457200" indent="-457200" algn="just">
              <a:buFont typeface="+mj-lt"/>
              <a:buAutoNum type="arabicPeriod" startAt="14"/>
            </a:pPr>
            <a:r>
              <a:rPr lang="ro-RO" sz="2400" dirty="0">
                <a:effectLst>
                  <a:outerShdw blurRad="38100" dist="38100" dir="2700000" algn="tl">
                    <a:srgbClr val="000000">
                      <a:alpha val="43137"/>
                    </a:srgbClr>
                  </a:outerShdw>
                </a:effectLst>
                <a:latin typeface="+mj-lt"/>
              </a:rPr>
              <a:t>Așezarea de obstacole care îngreunează sau împiedică circulația pe drumul public </a:t>
            </a:r>
            <a:r>
              <a:rPr lang="en-US" sz="2400" dirty="0">
                <a:effectLst>
                  <a:outerShdw blurRad="38100" dist="38100" dir="2700000" algn="tl">
                    <a:srgbClr val="000000">
                      <a:alpha val="43137"/>
                    </a:srgbClr>
                  </a:outerShdw>
                </a:effectLst>
                <a:latin typeface="+mj-lt"/>
              </a:rPr>
              <a:t>(art.339 a</a:t>
            </a:r>
            <a:r>
              <a:rPr lang="ro-RO" sz="2400" dirty="0">
                <a:effectLst>
                  <a:outerShdw blurRad="38100" dist="38100" dir="2700000" algn="tl">
                    <a:srgbClr val="000000">
                      <a:alpha val="43137"/>
                    </a:srgbClr>
                  </a:outerShdw>
                </a:effectLst>
                <a:latin typeface="+mj-lt"/>
              </a:rPr>
              <a:t>lin</a:t>
            </a:r>
            <a:r>
              <a:rPr lang="en-US" sz="2400" dirty="0">
                <a:effectLst>
                  <a:outerShdw blurRad="38100" dist="38100" dir="2700000" algn="tl">
                    <a:srgbClr val="000000">
                      <a:alpha val="43137"/>
                    </a:srgbClr>
                  </a:outerShdw>
                </a:effectLst>
                <a:latin typeface="+mj-lt"/>
              </a:rPr>
              <a:t>.</a:t>
            </a:r>
            <a:r>
              <a:rPr lang="ro-RO" sz="2400" dirty="0">
                <a:effectLst>
                  <a:outerShdw blurRad="38100" dist="38100" dir="2700000" algn="tl">
                    <a:srgbClr val="000000">
                      <a:alpha val="43137"/>
                    </a:srgbClr>
                  </a:outerShdw>
                </a:effectLst>
                <a:latin typeface="+mj-lt"/>
              </a:rPr>
              <a:t>3</a:t>
            </a:r>
            <a:r>
              <a:rPr lang="en-US" sz="2400" dirty="0">
                <a:effectLst>
                  <a:outerShdw blurRad="38100" dist="38100" dir="2700000" algn="tl">
                    <a:srgbClr val="000000">
                      <a:alpha val="43137"/>
                    </a:srgbClr>
                  </a:outerShdw>
                </a:effectLst>
                <a:latin typeface="+mj-lt"/>
              </a:rPr>
              <a:t> cp)</a:t>
            </a:r>
            <a:r>
              <a:rPr lang="ro-RO" sz="2400" dirty="0">
                <a:effectLst>
                  <a:outerShdw blurRad="38100" dist="38100" dir="2700000" algn="tl">
                    <a:srgbClr val="000000">
                      <a:alpha val="43137"/>
                    </a:srgbClr>
                  </a:outerShdw>
                </a:effectLst>
                <a:latin typeface="+mj-lt"/>
              </a:rPr>
              <a:t>.</a:t>
            </a:r>
          </a:p>
          <a:p>
            <a:pPr marL="457200" indent="-457200" algn="just">
              <a:buFont typeface="+mj-lt"/>
              <a:buAutoNum type="arabicPeriod" startAt="14"/>
            </a:pPr>
            <a:r>
              <a:rPr lang="ro-RO" sz="2400" dirty="0">
                <a:effectLst>
                  <a:outerShdw blurRad="38100" dist="38100" dir="2700000" algn="tl">
                    <a:srgbClr val="000000">
                      <a:alpha val="43137"/>
                    </a:srgbClr>
                  </a:outerShdw>
                </a:effectLst>
                <a:latin typeface="+mj-lt"/>
              </a:rPr>
              <a:t>Lăsarea fără supraveghere pe partea carosabilă a drumului public a unui vehicul care transportă produse sau substanțe periculoase.(art.339 alin.4 cp)</a:t>
            </a:r>
          </a:p>
          <a:p>
            <a:pPr marL="457200" indent="-457200" algn="just">
              <a:buFont typeface="+mj-lt"/>
              <a:buAutoNum type="arabicPeriod" startAt="14"/>
            </a:pPr>
            <a:r>
              <a:rPr lang="ro-RO" sz="2400" dirty="0">
                <a:effectLst>
                  <a:outerShdw blurRad="38100" dist="38100" dir="2700000" algn="tl">
                    <a:srgbClr val="000000">
                      <a:alpha val="43137"/>
                    </a:srgbClr>
                  </a:outerShdw>
                </a:effectLst>
                <a:latin typeface="+mj-lt"/>
              </a:rPr>
              <a:t>Repararea autovehiculelor, remorcilor sau </a:t>
            </a:r>
            <a:r>
              <a:rPr lang="ro-RO" sz="2400" dirty="0" err="1">
                <a:effectLst>
                  <a:outerShdw blurRad="38100" dist="38100" dir="2700000" algn="tl">
                    <a:srgbClr val="000000">
                      <a:alpha val="43137"/>
                    </a:srgbClr>
                  </a:outerShdw>
                </a:effectLst>
                <a:latin typeface="+mj-lt"/>
              </a:rPr>
              <a:t>mopedelor</a:t>
            </a:r>
            <a:r>
              <a:rPr lang="ro-RO" sz="2400" dirty="0">
                <a:effectLst>
                  <a:outerShdw blurRad="38100" dist="38100" dir="2700000" algn="tl">
                    <a:srgbClr val="000000">
                      <a:alpha val="43137"/>
                    </a:srgbClr>
                  </a:outerShdw>
                </a:effectLst>
                <a:latin typeface="+mj-lt"/>
              </a:rPr>
              <a:t> având urme de accident fără dovadă de reparație.(art.340 alin.4 cp)</a:t>
            </a:r>
          </a:p>
          <a:p>
            <a:pPr marL="457200" indent="-457200" algn="just">
              <a:buFont typeface="+mj-lt"/>
              <a:buAutoNum type="arabicPeriod" startAt="14"/>
            </a:pPr>
            <a:r>
              <a:rPr lang="ro-RO" sz="2400" dirty="0">
                <a:effectLst>
                  <a:outerShdw blurRad="38100" dist="38100" dir="2700000" algn="tl">
                    <a:srgbClr val="000000">
                      <a:alpha val="43137"/>
                    </a:srgbClr>
                  </a:outerShdw>
                </a:effectLst>
                <a:latin typeface="+mj-lt"/>
              </a:rPr>
              <a:t>Efectuarea de lucrări neautorizate în zona drumului public. ( art.341 cp)</a:t>
            </a:r>
          </a:p>
          <a:p>
            <a:pPr marL="0" indent="0" algn="just">
              <a:buNone/>
            </a:pPr>
            <a:endParaRPr lang="ro-RO" sz="2400" dirty="0">
              <a:effectLst>
                <a:outerShdw blurRad="38100" dist="38100" dir="2700000" algn="tl">
                  <a:srgbClr val="000000">
                    <a:alpha val="43137"/>
                  </a:srgbClr>
                </a:outerShdw>
              </a:effectLst>
              <a:latin typeface="+mj-lt"/>
            </a:endParaRPr>
          </a:p>
          <a:p>
            <a:pPr marL="514350" indent="-514350" algn="just">
              <a:buAutoNum type="arabicPeriod"/>
            </a:pPr>
            <a:endParaRPr lang="ro-RO" sz="2400" dirty="0"/>
          </a:p>
        </p:txBody>
      </p:sp>
    </p:spTree>
    <p:extLst>
      <p:ext uri="{BB962C8B-B14F-4D97-AF65-F5344CB8AC3E}">
        <p14:creationId xmlns:p14="http://schemas.microsoft.com/office/powerpoint/2010/main" val="10893848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96000" y="172278"/>
            <a:ext cx="5897217" cy="6573079"/>
          </a:xfrm>
        </p:spPr>
        <p:txBody>
          <a:bodyPr>
            <a:normAutofit/>
          </a:bodyPr>
          <a:lstStyle/>
          <a:p>
            <a:pPr marL="0" indent="0" algn="just">
              <a:buNone/>
            </a:pPr>
            <a:endParaRPr lang="ro-RO" sz="2400" dirty="0">
              <a:effectLst>
                <a:outerShdw blurRad="38100" dist="38100" dir="2700000" algn="tl">
                  <a:srgbClr val="000000">
                    <a:alpha val="43137"/>
                  </a:srgbClr>
                </a:outerShdw>
              </a:effectLst>
              <a:latin typeface="+mj-lt"/>
            </a:endParaRPr>
          </a:p>
          <a:p>
            <a:pPr marL="0" indent="0" algn="just">
              <a:buNone/>
            </a:pPr>
            <a:r>
              <a:rPr lang="ro-RO" sz="2400" b="1" dirty="0">
                <a:effectLst>
                  <a:outerShdw blurRad="38100" dist="38100" dir="2700000" algn="tl">
                    <a:srgbClr val="000000">
                      <a:alpha val="43137"/>
                    </a:srgbClr>
                  </a:outerShdw>
                </a:effectLst>
              </a:rPr>
              <a:t>Nu constituie infracțiune părăsirea locului accidentului când (art.338 alin.3 cp):</a:t>
            </a:r>
          </a:p>
          <a:p>
            <a:pPr marL="0" indent="0" algn="just">
              <a:buNone/>
            </a:pPr>
            <a:endParaRPr lang="ro-RO" sz="2400" b="1" dirty="0">
              <a:effectLst>
                <a:outerShdw blurRad="38100" dist="38100" dir="2700000" algn="tl">
                  <a:srgbClr val="000000">
                    <a:alpha val="43137"/>
                  </a:srgbClr>
                </a:outerShdw>
              </a:effectLst>
            </a:endParaRPr>
          </a:p>
          <a:p>
            <a:pPr marL="457200" indent="-457200" algn="just">
              <a:buFont typeface="+mj-lt"/>
              <a:buAutoNum type="alphaLcParenR"/>
            </a:pPr>
            <a:r>
              <a:rPr lang="ro-RO" sz="2400" dirty="0">
                <a:effectLst>
                  <a:outerShdw blurRad="38100" dist="38100" dir="2700000" algn="tl">
                    <a:srgbClr val="000000">
                      <a:alpha val="43137"/>
                    </a:srgbClr>
                  </a:outerShdw>
                </a:effectLst>
              </a:rPr>
              <a:t>În urma accidentului s-a produs doar pagube materiale.</a:t>
            </a:r>
          </a:p>
          <a:p>
            <a:pPr marL="457200" indent="-457200" algn="just">
              <a:buFont typeface="+mj-lt"/>
              <a:buAutoNum type="alphaLcParenR"/>
            </a:pPr>
            <a:r>
              <a:rPr lang="ro-RO" sz="2400" dirty="0">
                <a:effectLst>
                  <a:outerShdw blurRad="38100" dist="38100" dir="2700000" algn="tl">
                    <a:srgbClr val="000000">
                      <a:alpha val="43137"/>
                    </a:srgbClr>
                  </a:outerShdw>
                </a:effectLst>
              </a:rPr>
              <a:t>Conducătorul vehiculului, în lipsa altor mijloace de transport, transportă el însuși persoanele rănite la cea mai apropiată unitate sanitară în măsură să acorde asistență medicală necesară și care a declarat datele personale de identitate și numărul de înmatriculare a vehiculului condus, consemnate într-un registru special, dacă se înapoiază imediat la locul accidentului.</a:t>
            </a:r>
          </a:p>
        </p:txBody>
      </p:sp>
    </p:spTree>
    <p:extLst>
      <p:ext uri="{BB962C8B-B14F-4D97-AF65-F5344CB8AC3E}">
        <p14:creationId xmlns:p14="http://schemas.microsoft.com/office/powerpoint/2010/main" val="426783935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940904"/>
            <a:ext cx="5567432" cy="5738191"/>
          </a:xfrm>
        </p:spPr>
        <p:txBody>
          <a:bodyPr>
            <a:normAutofit/>
          </a:bodyPr>
          <a:lstStyle/>
          <a:p>
            <a:pPr marL="457200" indent="-457200" algn="just">
              <a:spcAft>
                <a:spcPts val="1200"/>
              </a:spcAft>
              <a:buFont typeface="+mj-lt"/>
              <a:buAutoNum type="alphaLcPeriod" startAt="3"/>
            </a:pPr>
            <a:r>
              <a:rPr lang="ro-RO" sz="2400" dirty="0">
                <a:effectLst>
                  <a:outerShdw blurRad="38100" dist="38100" dir="2700000" algn="tl">
                    <a:srgbClr val="000000">
                      <a:alpha val="43137"/>
                    </a:srgbClr>
                  </a:outerShdw>
                </a:effectLst>
                <a:latin typeface="+mj-lt"/>
              </a:rPr>
              <a:t>Conducătorul autovehiculului cu regim de circulație prioritară anunță de îndată poliția, iar după terminarea misiunii se prezintă la sediul unității de poliție pe a cărei rază de competență s-a produs accidentul, în vederea întocmirii documentelor de constatare.</a:t>
            </a:r>
          </a:p>
          <a:p>
            <a:pPr marL="457200" indent="-457200" algn="just">
              <a:buFont typeface="+mj-lt"/>
              <a:buAutoNum type="alphaLcPeriod" startAt="3"/>
            </a:pPr>
            <a:r>
              <a:rPr lang="ro-RO" sz="2400" dirty="0">
                <a:effectLst>
                  <a:outerShdw blurRad="38100" dist="38100" dir="2700000" algn="tl">
                    <a:srgbClr val="000000">
                      <a:alpha val="43137"/>
                    </a:srgbClr>
                  </a:outerShdw>
                </a:effectLst>
                <a:latin typeface="+mj-lt"/>
              </a:rPr>
              <a:t>Victima părăsește locul faptei, iar conducătorul de vehicul anunță imediat evenimentul la cea mai apropiată unitate de poliție.</a:t>
            </a:r>
          </a:p>
          <a:p>
            <a:pPr marL="0" indent="0" algn="just">
              <a:buNone/>
            </a:pPr>
            <a:endParaRPr lang="ro-RO" sz="2400" dirty="0"/>
          </a:p>
        </p:txBody>
      </p:sp>
    </p:spTree>
    <p:extLst>
      <p:ext uri="{BB962C8B-B14F-4D97-AF65-F5344CB8AC3E}">
        <p14:creationId xmlns:p14="http://schemas.microsoft.com/office/powerpoint/2010/main" val="200820300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2" name="Titlu 1">
            <a:extLst>
              <a:ext uri="{FF2B5EF4-FFF2-40B4-BE49-F238E27FC236}">
                <a16:creationId xmlns:a16="http://schemas.microsoft.com/office/drawing/2014/main" id="{89F2F832-1459-4FB4-AE6C-4F8021F4E4DE}"/>
              </a:ext>
            </a:extLst>
          </p:cNvPr>
          <p:cNvSpPr>
            <a:spLocks noGrp="1"/>
          </p:cNvSpPr>
          <p:nvPr>
            <p:ph type="ctrTitle"/>
          </p:nvPr>
        </p:nvSpPr>
        <p:spPr>
          <a:xfrm>
            <a:off x="7235686" y="410817"/>
            <a:ext cx="3432313" cy="781879"/>
          </a:xfrm>
        </p:spPr>
        <p:txBody>
          <a:bodyPr>
            <a:normAutofit/>
          </a:bodyPr>
          <a:lstStyle/>
          <a:p>
            <a:r>
              <a:rPr lang="ro-RO" sz="3600" b="1" dirty="0">
                <a:effectLst>
                  <a:outerShdw blurRad="38100" dist="38100" dir="2700000" algn="tl">
                    <a:srgbClr val="000000">
                      <a:alpha val="43137"/>
                    </a:srgbClr>
                  </a:outerShdw>
                </a:effectLst>
              </a:rPr>
              <a:t>Contravenții</a:t>
            </a:r>
          </a:p>
        </p:txBody>
      </p:sp>
      <p:sp>
        <p:nvSpPr>
          <p:cNvPr id="4" name="Substituent conținut 3">
            <a:extLst>
              <a:ext uri="{FF2B5EF4-FFF2-40B4-BE49-F238E27FC236}">
                <a16:creationId xmlns:a16="http://schemas.microsoft.com/office/drawing/2014/main" id="{F56622A6-C911-4C8B-B853-F30FEF2E9753}"/>
              </a:ext>
            </a:extLst>
          </p:cNvPr>
          <p:cNvSpPr>
            <a:spLocks noGrp="1"/>
          </p:cNvSpPr>
          <p:nvPr>
            <p:ph type="subTitle" idx="1"/>
          </p:nvPr>
        </p:nvSpPr>
        <p:spPr>
          <a:xfrm>
            <a:off x="6095999" y="1391477"/>
            <a:ext cx="5830957" cy="5274365"/>
          </a:xfrm>
        </p:spPr>
        <p:txBody>
          <a:bodyPr>
            <a:normAutofit/>
          </a:bodyPr>
          <a:lstStyle/>
          <a:p>
            <a:pPr algn="just"/>
            <a:r>
              <a:rPr lang="ro-RO" dirty="0"/>
              <a:t>Încălcarea dispozițiilor OUG 195/02, altele decât cele care întrunesc elementele constitutive ale unei infracțiuni, constituie contravenție şi se sancționează:</a:t>
            </a:r>
          </a:p>
          <a:p>
            <a:pPr marL="457200" indent="-457200" algn="just">
              <a:buAutoNum type="arabicPeriod"/>
            </a:pPr>
            <a:r>
              <a:rPr lang="ro-RO" dirty="0"/>
              <a:t>cu avertisment ori cu amendă ca sancțiune principală </a:t>
            </a:r>
          </a:p>
          <a:p>
            <a:pPr marL="457200" indent="-457200" algn="just">
              <a:buAutoNum type="arabicPeriod"/>
            </a:pPr>
            <a:r>
              <a:rPr lang="ro-RO" dirty="0"/>
              <a:t>după caz, cu una dintre sancțiunile contravenționale complementare prevăzute la art. 96 alin. (2) din OUG 195/02.</a:t>
            </a:r>
            <a:endParaRPr lang="ro-RO" sz="2400" dirty="0"/>
          </a:p>
        </p:txBody>
      </p:sp>
    </p:spTree>
    <p:extLst>
      <p:ext uri="{BB962C8B-B14F-4D97-AF65-F5344CB8AC3E}">
        <p14:creationId xmlns:p14="http://schemas.microsoft.com/office/powerpoint/2010/main" val="308441974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167848" y="496956"/>
            <a:ext cx="5692848" cy="5811079"/>
          </a:xfrm>
        </p:spPr>
        <p:txBody>
          <a:bodyPr>
            <a:normAutofit/>
          </a:bodyPr>
          <a:lstStyle/>
          <a:p>
            <a:pPr marL="0" indent="0" algn="just">
              <a:buNone/>
            </a:pPr>
            <a:endParaRPr lang="ro-RO" sz="2400" dirty="0">
              <a:effectLst>
                <a:outerShdw blurRad="38100" dist="38100" dir="2700000" algn="tl">
                  <a:srgbClr val="000000">
                    <a:alpha val="43137"/>
                  </a:srgbClr>
                </a:outerShdw>
              </a:effectLst>
              <a:latin typeface="+mj-lt"/>
            </a:endParaRPr>
          </a:p>
          <a:p>
            <a:pPr marL="0" indent="0" algn="just">
              <a:buNone/>
            </a:pPr>
            <a:r>
              <a:rPr lang="ro-RO" sz="2400" dirty="0"/>
              <a:t>1. </a:t>
            </a:r>
            <a:r>
              <a:rPr lang="ro-RO" sz="2400" dirty="0">
                <a:effectLst>
                  <a:outerShdw blurRad="38100" dist="38100" dir="2700000" algn="tl">
                    <a:srgbClr val="000000">
                      <a:alpha val="43137"/>
                    </a:srgbClr>
                  </a:outerShdw>
                </a:effectLst>
              </a:rPr>
              <a:t>Sancțiuni principale</a:t>
            </a:r>
          </a:p>
          <a:p>
            <a:pPr marL="514350" indent="-514350" algn="just">
              <a:buAutoNum type="arabicPeriod"/>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a) Avertismentul</a:t>
            </a:r>
          </a:p>
          <a:p>
            <a:pPr marL="514350" indent="-514350" algn="just">
              <a:buAutoNum type="arabicPeriod"/>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Avertismentul constă în atenționarea verbală sau scrisă a contravenientului, însoțită de recomandarea de a respecta dispozițiile legale.</a:t>
            </a:r>
          </a:p>
          <a:p>
            <a:pPr marL="514350" indent="-514350" algn="just">
              <a:buAutoNum type="arabicPeriod"/>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b)  Amenda – se aplică persoanelor fizice și juridice.</a:t>
            </a:r>
          </a:p>
          <a:p>
            <a:pPr marL="0" indent="0" algn="just">
              <a:buNone/>
            </a:pPr>
            <a:endParaRPr lang="ro-RO" sz="2400" dirty="0"/>
          </a:p>
        </p:txBody>
      </p:sp>
    </p:spTree>
    <p:extLst>
      <p:ext uri="{BB962C8B-B14F-4D97-AF65-F5344CB8AC3E}">
        <p14:creationId xmlns:p14="http://schemas.microsoft.com/office/powerpoint/2010/main" val="4225018967"/>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167848" y="-132522"/>
            <a:ext cx="5692848" cy="6857990"/>
          </a:xfrm>
        </p:spPr>
        <p:txBody>
          <a:bodyPr>
            <a:normAutofit fontScale="92500" lnSpcReduction="20000"/>
          </a:bodyPr>
          <a:lstStyle/>
          <a:p>
            <a:pPr marL="0" indent="0" algn="just">
              <a:buNone/>
            </a:pPr>
            <a:endParaRPr lang="ro-RO" sz="2400" dirty="0">
              <a:effectLst>
                <a:outerShdw blurRad="38100" dist="38100" dir="2700000" algn="tl">
                  <a:srgbClr val="000000">
                    <a:alpha val="43137"/>
                  </a:srgbClr>
                </a:outerShdw>
              </a:effectLst>
              <a:latin typeface="+mj-lt"/>
            </a:endParaRPr>
          </a:p>
          <a:p>
            <a:pPr algn="just">
              <a:buFont typeface="Wingdings" panose="05000000000000000000" pitchFamily="2" charset="2"/>
              <a:buChar char="Ø"/>
            </a:pPr>
            <a:r>
              <a:rPr lang="ro-RO" sz="2400" dirty="0"/>
              <a:t>Amenzile contravenționale se stabilesc în cuantumul determinat de valoarea numărului punctelor-amendă aplicate (art.98 din OUG).</a:t>
            </a:r>
          </a:p>
          <a:p>
            <a:pPr algn="just">
              <a:buFont typeface="Wingdings" panose="05000000000000000000" pitchFamily="2" charset="2"/>
              <a:buChar char="Ø"/>
            </a:pPr>
            <a:r>
              <a:rPr lang="ro-RO" sz="2400" dirty="0"/>
              <a:t>Un punct-amendă reprezintă valoric 10% din salariul minim brut pe economie, stabilit prin hotărâre a Guvernului.</a:t>
            </a:r>
          </a:p>
          <a:p>
            <a:pPr algn="just">
              <a:buFont typeface="Wingdings" panose="05000000000000000000" pitchFamily="2" charset="2"/>
              <a:buChar char="Ø"/>
            </a:pPr>
            <a:r>
              <a:rPr lang="ro-RO" sz="2400" dirty="0"/>
              <a:t>  Contravențiilor prevăzute în OUG 195 li se stabilesc clase de sancțiuni cărora le corespunde un număr de puncte-amendă, în funcție de gravitatea faptelor şi de pericolul social pe care acestea îl prezintă.</a:t>
            </a:r>
          </a:p>
          <a:p>
            <a:pPr algn="just">
              <a:buFont typeface="Wingdings" panose="05000000000000000000" pitchFamily="2" charset="2"/>
              <a:buChar char="Ø"/>
            </a:pPr>
            <a:r>
              <a:rPr lang="ro-RO" sz="2400" dirty="0"/>
              <a:t>   Clasele de sancțiuni sunt următoarele:</a:t>
            </a:r>
          </a:p>
          <a:p>
            <a:pPr marL="0" indent="0" algn="just">
              <a:buNone/>
            </a:pPr>
            <a:r>
              <a:rPr lang="ro-RO" sz="2400" dirty="0"/>
              <a:t>    a) clasa I - 2 sau 3 puncte-amendă;</a:t>
            </a:r>
          </a:p>
          <a:p>
            <a:pPr marL="0" indent="0" algn="just">
              <a:buNone/>
            </a:pPr>
            <a:r>
              <a:rPr lang="ro-RO" sz="2400" dirty="0"/>
              <a:t>    b) clasa a II-a - 4 sau 5 puncte-amendă;</a:t>
            </a:r>
          </a:p>
          <a:p>
            <a:pPr marL="0" indent="0" algn="just">
              <a:buNone/>
            </a:pPr>
            <a:r>
              <a:rPr lang="ro-RO" sz="2400" dirty="0"/>
              <a:t>    c) clasa a III-a - de la 6 la 8 puncte-amendă;</a:t>
            </a:r>
          </a:p>
          <a:p>
            <a:pPr marL="0" indent="0" algn="just">
              <a:buNone/>
            </a:pPr>
            <a:r>
              <a:rPr lang="ro-RO" sz="2400" dirty="0"/>
              <a:t>    d) clasa a IV-a - de la 9 la 20 puncte-amendă;</a:t>
            </a:r>
          </a:p>
          <a:p>
            <a:pPr marL="0" indent="0" algn="just">
              <a:buNone/>
            </a:pPr>
            <a:r>
              <a:rPr lang="ro-RO" sz="2400" dirty="0"/>
              <a:t>    e) clasa a V-a - de la 21 la 100 puncte-amendă.</a:t>
            </a:r>
          </a:p>
          <a:p>
            <a:pPr algn="just">
              <a:buFont typeface="Wingdings" panose="05000000000000000000" pitchFamily="2" charset="2"/>
              <a:buChar char="Ø"/>
            </a:pPr>
            <a:r>
              <a:rPr lang="ro-RO" sz="2400" dirty="0"/>
              <a:t>  Contravențiile prevăzute la clasa a V-a de sancțiuni se aplică persoanelor juridice.</a:t>
            </a:r>
          </a:p>
          <a:p>
            <a:pPr marL="0" indent="0" algn="just">
              <a:buNone/>
            </a:pPr>
            <a:endParaRPr lang="ro-RO" sz="2400" dirty="0"/>
          </a:p>
        </p:txBody>
      </p:sp>
    </p:spTree>
    <p:extLst>
      <p:ext uri="{BB962C8B-B14F-4D97-AF65-F5344CB8AC3E}">
        <p14:creationId xmlns:p14="http://schemas.microsoft.com/office/powerpoint/2010/main" val="337729886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808382"/>
            <a:ext cx="5567432" cy="5870713"/>
          </a:xfrm>
        </p:spPr>
        <p:txBody>
          <a:bodyPr>
            <a:normAutofit/>
          </a:bodyPr>
          <a:lstStyle/>
          <a:p>
            <a:pPr marL="457200" indent="-457200" algn="just">
              <a:buAutoNum type="arabicPeriod" startAt="2"/>
            </a:pPr>
            <a:r>
              <a:rPr lang="ro-RO" sz="2400" b="1" dirty="0">
                <a:effectLst>
                  <a:outerShdw blurRad="38100" dist="38100" dir="2700000" algn="tl">
                    <a:srgbClr val="000000">
                      <a:alpha val="43137"/>
                    </a:srgbClr>
                  </a:outerShdw>
                </a:effectLst>
                <a:latin typeface="+mj-lt"/>
              </a:rPr>
              <a:t>Sancțiuni complementare</a:t>
            </a:r>
          </a:p>
          <a:p>
            <a:pPr marL="0" indent="0" algn="just">
              <a:buNone/>
            </a:pPr>
            <a:r>
              <a:rPr lang="ro-RO" sz="2400" dirty="0">
                <a:effectLst>
                  <a:outerShdw blurRad="38100" dist="38100" dir="2700000" algn="tl">
                    <a:srgbClr val="000000">
                      <a:alpha val="43137"/>
                    </a:srgbClr>
                  </a:outerShdw>
                </a:effectLst>
                <a:latin typeface="+mj-lt"/>
              </a:rPr>
              <a:t>(art.96 alin.2 din OUG)</a:t>
            </a:r>
          </a:p>
          <a:p>
            <a:pPr marL="0" indent="0" algn="just">
              <a:buNone/>
            </a:pPr>
            <a:r>
              <a:rPr lang="ro-RO" sz="2400" dirty="0">
                <a:effectLst>
                  <a:outerShdw blurRad="38100" dist="38100" dir="2700000" algn="tl">
                    <a:srgbClr val="000000">
                      <a:alpha val="43137"/>
                    </a:srgbClr>
                  </a:outerShdw>
                </a:effectLst>
                <a:latin typeface="+mj-lt"/>
              </a:rPr>
              <a:t>a) aplicarea punctelor de penalizare (2,3,4,6 puncte penalizare).</a:t>
            </a:r>
          </a:p>
          <a:p>
            <a:pPr marL="0" indent="0" algn="just">
              <a:buNone/>
            </a:pPr>
            <a:r>
              <a:rPr lang="ro-RO" sz="2400" dirty="0">
                <a:effectLst>
                  <a:outerShdw blurRad="38100" dist="38100" dir="2700000" algn="tl">
                    <a:srgbClr val="000000">
                      <a:alpha val="43137"/>
                    </a:srgbClr>
                  </a:outerShdw>
                </a:effectLst>
                <a:latin typeface="+mj-lt"/>
              </a:rPr>
              <a:t>b) suspendarea exercitării dreptului de a conduce, pe timp limitat (30,60, 90 de zile)</a:t>
            </a:r>
          </a:p>
          <a:p>
            <a:pPr marL="0" indent="0" algn="just">
              <a:buNone/>
            </a:pPr>
            <a:r>
              <a:rPr lang="ro-RO" sz="2400" dirty="0">
                <a:effectLst>
                  <a:outerShdw blurRad="38100" dist="38100" dir="2700000" algn="tl">
                    <a:srgbClr val="000000">
                      <a:alpha val="43137"/>
                    </a:srgbClr>
                  </a:outerShdw>
                </a:effectLst>
                <a:latin typeface="+mj-lt"/>
              </a:rPr>
              <a:t>c) confiscarea bunurilor destinate săvârșirii contravențiilor prevăzute în prezenta ordonanță de urgență ori folosite în acest scop;</a:t>
            </a:r>
          </a:p>
          <a:p>
            <a:pPr marL="0" indent="0" algn="just">
              <a:buNone/>
            </a:pPr>
            <a:r>
              <a:rPr lang="ro-RO" sz="2400" dirty="0">
                <a:effectLst>
                  <a:outerShdw blurRad="38100" dist="38100" dir="2700000" algn="tl">
                    <a:srgbClr val="000000">
                      <a:alpha val="43137"/>
                    </a:srgbClr>
                  </a:outerShdw>
                </a:effectLst>
                <a:latin typeface="+mj-lt"/>
              </a:rPr>
              <a:t>d) imobilizarea vehiculului;</a:t>
            </a:r>
          </a:p>
          <a:p>
            <a:pPr marL="0" indent="0" algn="just">
              <a:buNone/>
            </a:pPr>
            <a:r>
              <a:rPr lang="ro-RO" sz="2400" dirty="0">
                <a:effectLst>
                  <a:outerShdw blurRad="38100" dist="38100" dir="2700000" algn="tl">
                    <a:srgbClr val="000000">
                      <a:alpha val="43137"/>
                    </a:srgbClr>
                  </a:outerShdw>
                </a:effectLst>
                <a:latin typeface="+mj-lt"/>
              </a:rPr>
              <a:t>e) radierea din oficiu a înmatriculării sau înregistrării vehiculului, în cazurile celor fără stăpân sau abandonate.</a:t>
            </a:r>
          </a:p>
          <a:p>
            <a:pPr marL="0" indent="0" algn="just">
              <a:buNone/>
            </a:pPr>
            <a:endParaRPr lang="ro-RO" sz="2400" dirty="0">
              <a:effectLst>
                <a:outerShdw blurRad="38100" dist="38100" dir="2700000" algn="tl">
                  <a:srgbClr val="000000">
                    <a:alpha val="43137"/>
                  </a:srgbClr>
                </a:outerShdw>
              </a:effectLst>
              <a:latin typeface="+mj-lt"/>
            </a:endParaRPr>
          </a:p>
          <a:p>
            <a:pPr marL="514350" indent="-514350" algn="just">
              <a:buAutoNum type="arabicPeriod"/>
            </a:pPr>
            <a:endParaRPr lang="ro-RO" sz="2400" dirty="0"/>
          </a:p>
        </p:txBody>
      </p:sp>
    </p:spTree>
    <p:extLst>
      <p:ext uri="{BB962C8B-B14F-4D97-AF65-F5344CB8AC3E}">
        <p14:creationId xmlns:p14="http://schemas.microsoft.com/office/powerpoint/2010/main" val="1245444850"/>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503584"/>
            <a:ext cx="5567432" cy="6175512"/>
          </a:xfrm>
        </p:spPr>
        <p:txBody>
          <a:bodyPr>
            <a:normAutofit lnSpcReduction="10000"/>
          </a:bodyPr>
          <a:lstStyle/>
          <a:p>
            <a:pPr marL="0" indent="0" algn="just">
              <a:buNone/>
            </a:pPr>
            <a:r>
              <a:rPr lang="ro-RO" sz="2400" b="1" dirty="0">
                <a:effectLst>
                  <a:outerShdw blurRad="38100" dist="38100" dir="2700000" algn="tl">
                    <a:srgbClr val="000000">
                      <a:alpha val="43137"/>
                    </a:srgbClr>
                  </a:outerShdw>
                </a:effectLst>
                <a:latin typeface="+mj-lt"/>
              </a:rPr>
              <a:t>Sunt supuse confiscării (art.96 alin.</a:t>
            </a:r>
            <a:r>
              <a:rPr lang="ro-RO" sz="2400" b="1">
                <a:effectLst>
                  <a:outerShdw blurRad="38100" dist="38100" dir="2700000" algn="tl">
                    <a:srgbClr val="000000">
                      <a:alpha val="43137"/>
                    </a:srgbClr>
                  </a:outerShdw>
                </a:effectLst>
                <a:latin typeface="+mj-lt"/>
              </a:rPr>
              <a:t>6 din </a:t>
            </a:r>
            <a:r>
              <a:rPr lang="ro-RO" sz="2400" b="1" dirty="0">
                <a:effectLst>
                  <a:outerShdw blurRad="38100" dist="38100" dir="2700000" algn="tl">
                    <a:srgbClr val="000000">
                      <a:alpha val="43137"/>
                    </a:srgbClr>
                  </a:outerShdw>
                </a:effectLst>
                <a:latin typeface="+mj-lt"/>
              </a:rPr>
              <a:t>OUG):</a:t>
            </a:r>
          </a:p>
          <a:p>
            <a:pPr marL="0" indent="0" algn="just">
              <a:buNone/>
            </a:pPr>
            <a:r>
              <a:rPr lang="ro-RO" sz="2400" dirty="0">
                <a:effectLst>
                  <a:outerShdw blurRad="38100" dist="38100" dir="2700000" algn="tl">
                    <a:srgbClr val="000000">
                      <a:alpha val="43137"/>
                    </a:srgbClr>
                  </a:outerShdw>
                </a:effectLst>
                <a:latin typeface="+mj-lt"/>
              </a:rPr>
              <a:t>    a) mijloacele speciale de avertizare luminoase şi sonore deținute, montate şi folosite pe alte autovehicule decât cele prevăzute la art. 32 alin. (2) şi (3);</a:t>
            </a:r>
          </a:p>
          <a:p>
            <a:pPr marL="0" indent="0" algn="just">
              <a:buNone/>
            </a:pPr>
            <a:r>
              <a:rPr lang="ro-RO" sz="2400" dirty="0">
                <a:effectLst>
                  <a:outerShdw blurRad="38100" dist="38100" dir="2700000" algn="tl">
                    <a:srgbClr val="000000">
                      <a:alpha val="43137"/>
                    </a:srgbClr>
                  </a:outerShdw>
                </a:effectLst>
                <a:latin typeface="+mj-lt"/>
              </a:rPr>
              <a:t>    b) dispozitivele care perturbă funcționarea mijloacelor tehnice de supraveghere a traficului;</a:t>
            </a:r>
          </a:p>
          <a:p>
            <a:pPr marL="0" indent="0" algn="just">
              <a:buNone/>
            </a:pPr>
            <a:r>
              <a:rPr lang="ro-RO" sz="2400" dirty="0">
                <a:effectLst>
                  <a:outerShdw blurRad="38100" dist="38100" dir="2700000" algn="tl">
                    <a:srgbClr val="000000">
                      <a:alpha val="43137"/>
                    </a:srgbClr>
                  </a:outerShdw>
                </a:effectLst>
                <a:latin typeface="+mj-lt"/>
              </a:rPr>
              <a:t>    c) plăcuțele cu numărul de înmatriculare sau de înregistrare care nu corespund standardelor în vigoare şi care sunt montate pe vehicule;</a:t>
            </a:r>
          </a:p>
          <a:p>
            <a:pPr marL="0" indent="0" algn="just">
              <a:buNone/>
            </a:pPr>
            <a:r>
              <a:rPr lang="ro-RO" sz="2400" dirty="0">
                <a:effectLst>
                  <a:outerShdw blurRad="38100" dist="38100" dir="2700000" algn="tl">
                    <a:srgbClr val="000000">
                      <a:alpha val="43137"/>
                    </a:srgbClr>
                  </a:outerShdw>
                </a:effectLst>
                <a:latin typeface="+mj-lt"/>
              </a:rPr>
              <a:t>    d) *) vehiculele cu tracțiune animală, când circulă pe drumurile publice pe care le este interzis accesul ori pe alte trasee decât cele stabilite de autoritățile publice locale.</a:t>
            </a:r>
          </a:p>
          <a:p>
            <a:pPr marL="514350" indent="-514350" algn="just">
              <a:buAutoNum type="arabicPeriod"/>
            </a:pPr>
            <a:endParaRPr lang="ro-RO" sz="2400" dirty="0"/>
          </a:p>
        </p:txBody>
      </p:sp>
    </p:spTree>
    <p:extLst>
      <p:ext uri="{BB962C8B-B14F-4D97-AF65-F5344CB8AC3E}">
        <p14:creationId xmlns:p14="http://schemas.microsoft.com/office/powerpoint/2010/main" val="944562431"/>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318052"/>
            <a:ext cx="5567432" cy="6361044"/>
          </a:xfrm>
        </p:spPr>
        <p:txBody>
          <a:bodyPr>
            <a:normAutofit fontScale="92500" lnSpcReduction="10000"/>
          </a:bodyPr>
          <a:lstStyle/>
          <a:p>
            <a:pPr marL="0" indent="0" algn="just">
              <a:buNone/>
            </a:pPr>
            <a:r>
              <a:rPr lang="ro-RO" sz="2400" b="1" dirty="0">
                <a:effectLst>
                  <a:outerShdw blurRad="38100" dist="38100" dir="2700000" algn="tl">
                    <a:srgbClr val="000000">
                      <a:alpha val="43137"/>
                    </a:srgbClr>
                  </a:outerShdw>
                </a:effectLst>
                <a:latin typeface="+mj-lt"/>
              </a:rPr>
              <a:t>Imobilizarea unui vehicul constă în scoaterea acestuia în afara părții carosabile, pe acostament sau cât mai aproape de marginea drumului, şi punerea lui în imposibilitate de mișcare prin folosirea unor dispozitive tehnice sau a altor mijloace de blocare (art. 96 alin.7 din OUG).</a:t>
            </a:r>
          </a:p>
          <a:p>
            <a:pPr marL="0" indent="0" algn="just">
              <a:buNone/>
            </a:pPr>
            <a:r>
              <a:rPr lang="ro-RO" sz="2400" b="1" u="sng" dirty="0">
                <a:effectLst>
                  <a:outerShdw blurRad="38100" dist="38100" dir="2700000" algn="tl">
                    <a:srgbClr val="000000">
                      <a:alpha val="43137"/>
                    </a:srgbClr>
                  </a:outerShdw>
                </a:effectLst>
              </a:rPr>
              <a:t>Imobilizarea unui vehicul </a:t>
            </a:r>
            <a:r>
              <a:rPr lang="ro-RO" sz="2400" dirty="0">
                <a:effectLst>
                  <a:outerShdw blurRad="38100" dist="38100" dir="2700000" algn="tl">
                    <a:srgbClr val="000000">
                      <a:alpha val="43137"/>
                    </a:srgbClr>
                  </a:outerShdw>
                </a:effectLst>
              </a:rPr>
              <a:t>se dispune de către polițistul rutier în cazul săvârșirii de către conducătorul acestuia a uneia dintre următoarele fapte (art.117 din OUG):</a:t>
            </a:r>
          </a:p>
          <a:p>
            <a:pPr marL="0" indent="0" algn="just">
              <a:buNone/>
            </a:pPr>
            <a:r>
              <a:rPr lang="ro-RO" sz="2400" dirty="0">
                <a:effectLst>
                  <a:outerShdw blurRad="38100" dist="38100" dir="2700000" algn="tl">
                    <a:srgbClr val="000000">
                      <a:alpha val="43137"/>
                    </a:srgbClr>
                  </a:outerShdw>
                </a:effectLst>
              </a:rPr>
              <a:t>    a) conducerea unui vehicul neînmatriculat sau neînregistrat ori cu număr de înmatriculare sau de înregistrare fals ori fără a avea montate plăcuțele cu numărul de înmatriculare sau de înregistrare;</a:t>
            </a:r>
          </a:p>
          <a:p>
            <a:pPr marL="0" indent="0" algn="just">
              <a:buNone/>
            </a:pPr>
            <a:r>
              <a:rPr lang="ro-RO" sz="2400" dirty="0">
                <a:effectLst>
                  <a:outerShdw blurRad="38100" dist="38100" dir="2700000" algn="tl">
                    <a:srgbClr val="000000">
                      <a:alpha val="43137"/>
                    </a:srgbClr>
                  </a:outerShdw>
                </a:effectLst>
              </a:rPr>
              <a:t>    b) conducerea unui vehicul a cărui stare tehnică pune în pericol grav siguranța circulației, deteriorează drumul public sau afectează mediul;</a:t>
            </a:r>
          </a:p>
          <a:p>
            <a:pPr marL="0" indent="0" algn="just">
              <a:buNone/>
            </a:pPr>
            <a:r>
              <a:rPr lang="ro-RO" sz="2400"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70736069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649356"/>
            <a:ext cx="5567432" cy="6029739"/>
          </a:xfrm>
        </p:spPr>
        <p:txBody>
          <a:bodyPr>
            <a:normAutofit fontScale="92500" lnSpcReduction="10000"/>
          </a:bodyPr>
          <a:lstStyle/>
          <a:p>
            <a:pPr marL="0" indent="0" algn="just">
              <a:buNone/>
            </a:pPr>
            <a:r>
              <a:rPr lang="ro-RO" sz="2400" dirty="0">
                <a:effectLst>
                  <a:outerShdw blurRad="38100" dist="38100" dir="2700000" algn="tl">
                    <a:srgbClr val="000000">
                      <a:alpha val="43137"/>
                    </a:srgbClr>
                  </a:outerShdw>
                </a:effectLst>
                <a:latin typeface="+mj-lt"/>
              </a:rPr>
              <a:t>   c) conducerea unui vehicul cu încălcarea regulilor referitoare la transportul mărfurilor periculoase ori cu gabarite şi/sau mase depășite;</a:t>
            </a:r>
          </a:p>
          <a:p>
            <a:pPr marL="0" indent="0" algn="just">
              <a:buNone/>
            </a:pPr>
            <a:r>
              <a:rPr lang="ro-RO" sz="2400" dirty="0">
                <a:effectLst>
                  <a:outerShdw blurRad="38100" dist="38100" dir="2700000" algn="tl">
                    <a:srgbClr val="000000">
                      <a:alpha val="43137"/>
                    </a:srgbClr>
                  </a:outerShdw>
                </a:effectLst>
                <a:latin typeface="+mj-lt"/>
              </a:rPr>
              <a:t>    d) conducerea unui vehicul despre care există date sau indicii că face obiectul unei fapte de natură penală;</a:t>
            </a:r>
          </a:p>
          <a:p>
            <a:pPr marL="0" indent="0" algn="just">
              <a:buNone/>
            </a:pPr>
            <a:r>
              <a:rPr lang="ro-RO" sz="2400" dirty="0">
                <a:effectLst>
                  <a:outerShdw blurRad="38100" dist="38100" dir="2700000" algn="tl">
                    <a:srgbClr val="000000">
                      <a:alpha val="43137"/>
                    </a:srgbClr>
                  </a:outerShdw>
                </a:effectLst>
                <a:latin typeface="+mj-lt"/>
              </a:rPr>
              <a:t>    e) refuză să se legitimeze;</a:t>
            </a:r>
          </a:p>
          <a:p>
            <a:pPr marL="0" indent="0" algn="just">
              <a:buNone/>
            </a:pPr>
            <a:r>
              <a:rPr lang="ro-RO" sz="2400" dirty="0">
                <a:effectLst>
                  <a:outerShdw blurRad="38100" dist="38100" dir="2700000" algn="tl">
                    <a:srgbClr val="000000">
                      <a:alpha val="43137"/>
                    </a:srgbClr>
                  </a:outerShdw>
                </a:effectLst>
                <a:latin typeface="+mj-lt"/>
              </a:rPr>
              <a:t>    f) se află sub influența băuturilor alcoolice, a substanţelor </a:t>
            </a:r>
            <a:r>
              <a:rPr lang="ro-RO" sz="2400" dirty="0" err="1">
                <a:effectLst>
                  <a:outerShdw blurRad="38100" dist="38100" dir="2700000" algn="tl">
                    <a:srgbClr val="000000">
                      <a:alpha val="43137"/>
                    </a:srgbClr>
                  </a:outerShdw>
                </a:effectLst>
                <a:latin typeface="+mj-lt"/>
              </a:rPr>
              <a:t>psihoactive</a:t>
            </a:r>
            <a:r>
              <a:rPr lang="ro-RO" sz="2400" dirty="0">
                <a:effectLst>
                  <a:outerShdw blurRad="38100" dist="38100" dir="2700000" algn="tl">
                    <a:srgbClr val="000000">
                      <a:alpha val="43137"/>
                    </a:srgbClr>
                  </a:outerShdw>
                </a:effectLst>
                <a:latin typeface="+mj-lt"/>
              </a:rPr>
              <a:t>, iar conducerea vehiculului nu poate fi asigurată de o altă persoană;</a:t>
            </a:r>
          </a:p>
          <a:p>
            <a:pPr marL="0" indent="0" algn="just">
              <a:buNone/>
            </a:pPr>
            <a:r>
              <a:rPr lang="ro-RO" sz="2400" dirty="0">
                <a:effectLst>
                  <a:outerShdw blurRad="38100" dist="38100" dir="2700000" algn="tl">
                    <a:srgbClr val="000000">
                      <a:alpha val="43137"/>
                    </a:srgbClr>
                  </a:outerShdw>
                </a:effectLst>
                <a:latin typeface="+mj-lt"/>
              </a:rPr>
              <a:t>    g) nu respectă timpii de conducere şi de odihnă prevăzuți de lege.</a:t>
            </a:r>
          </a:p>
          <a:p>
            <a:pPr marL="0" indent="0" algn="just">
              <a:buNone/>
            </a:pPr>
            <a:r>
              <a:rPr lang="ro-RO" sz="2400" dirty="0">
                <a:effectLst>
                  <a:outerShdw blurRad="38100" dist="38100" dir="2700000" algn="tl">
                    <a:srgbClr val="000000">
                      <a:alpha val="43137"/>
                    </a:srgbClr>
                  </a:outerShdw>
                </a:effectLst>
              </a:rPr>
              <a:t>Imobilizarea unui vehicul se dispune şi în cazul în care conducătorul acestuia ori unul dintre pasageri săvârșește o faptă de natură penală sau este urmărit pentru săvârșirea unei infracțiuni.</a:t>
            </a:r>
          </a:p>
        </p:txBody>
      </p:sp>
    </p:spTree>
    <p:extLst>
      <p:ext uri="{BB962C8B-B14F-4D97-AF65-F5344CB8AC3E}">
        <p14:creationId xmlns:p14="http://schemas.microsoft.com/office/powerpoint/2010/main" val="2057723915"/>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359526" y="649356"/>
            <a:ext cx="5567432" cy="6029739"/>
          </a:xfrm>
        </p:spPr>
        <p:txBody>
          <a:bodyPr>
            <a:normAutofit/>
          </a:bodyPr>
          <a:lstStyle/>
          <a:p>
            <a:pPr marL="0" indent="0" algn="just">
              <a:buNone/>
            </a:pPr>
            <a:r>
              <a:rPr lang="ro-RO" sz="2400" b="1" dirty="0">
                <a:effectLst>
                  <a:outerShdw blurRad="38100" dist="38100" dir="2700000" algn="tl">
                    <a:srgbClr val="000000">
                      <a:alpha val="43137"/>
                    </a:srgbClr>
                  </a:outerShdw>
                </a:effectLst>
                <a:latin typeface="+mj-lt"/>
              </a:rPr>
              <a:t>Măsuri </a:t>
            </a:r>
            <a:r>
              <a:rPr lang="ro-RO" sz="2400" b="1" dirty="0" err="1">
                <a:effectLst>
                  <a:outerShdw blurRad="38100" dist="38100" dir="2700000" algn="tl">
                    <a:srgbClr val="000000">
                      <a:alpha val="43137"/>
                    </a:srgbClr>
                  </a:outerShdw>
                </a:effectLst>
                <a:latin typeface="+mj-lt"/>
              </a:rPr>
              <a:t>tehnico</a:t>
            </a:r>
            <a:r>
              <a:rPr lang="ro-RO" sz="2400" b="1" dirty="0">
                <a:effectLst>
                  <a:outerShdw blurRad="38100" dist="38100" dir="2700000" algn="tl">
                    <a:srgbClr val="000000">
                      <a:alpha val="43137"/>
                    </a:srgbClr>
                  </a:outerShdw>
                </a:effectLst>
                <a:latin typeface="+mj-lt"/>
              </a:rPr>
              <a:t>-administrative:</a:t>
            </a:r>
          </a:p>
          <a:p>
            <a:pPr marL="0" indent="0" algn="just">
              <a:buNone/>
            </a:pPr>
            <a:r>
              <a:rPr lang="ro-RO" sz="2400" b="1" dirty="0">
                <a:effectLst>
                  <a:outerShdw blurRad="38100" dist="38100" dir="2700000" algn="tl">
                    <a:srgbClr val="000000">
                      <a:alpha val="43137"/>
                    </a:srgbClr>
                  </a:outerShdw>
                </a:effectLst>
                <a:latin typeface="+mj-lt"/>
              </a:rPr>
              <a:t> </a:t>
            </a:r>
            <a:r>
              <a:rPr lang="ro-RO" sz="2400" dirty="0">
                <a:effectLst>
                  <a:outerShdw blurRad="38100" dist="38100" dir="2700000" algn="tl">
                    <a:srgbClr val="000000">
                      <a:alpha val="43137"/>
                    </a:srgbClr>
                  </a:outerShdw>
                </a:effectLst>
                <a:latin typeface="+mj-lt"/>
              </a:rPr>
              <a:t>(art.97 din OUG)</a:t>
            </a:r>
          </a:p>
          <a:p>
            <a:pPr marL="0" indent="0" algn="just">
              <a:buNone/>
            </a:pPr>
            <a:r>
              <a:rPr lang="ro-RO" sz="2400" dirty="0">
                <a:effectLst>
                  <a:outerShdw blurRad="38100" dist="38100" dir="2700000" algn="tl">
                    <a:srgbClr val="000000">
                      <a:alpha val="43137"/>
                    </a:srgbClr>
                  </a:outerShdw>
                </a:effectLst>
                <a:latin typeface="+mj-lt"/>
              </a:rPr>
              <a:t>    a) reținerea permisului de conducere şi/sau a certificatului de înmatriculare ori de înregistrare sau, după caz, a dovezii înlocuitoare a acestora;</a:t>
            </a:r>
          </a:p>
          <a:p>
            <a:pPr marL="0" indent="0" algn="just">
              <a:buNone/>
            </a:pPr>
            <a:r>
              <a:rPr lang="ro-RO" sz="2400" dirty="0">
                <a:effectLst>
                  <a:outerShdw blurRad="38100" dist="38100" dir="2700000" algn="tl">
                    <a:srgbClr val="000000">
                      <a:alpha val="43137"/>
                    </a:srgbClr>
                  </a:outerShdw>
                </a:effectLst>
                <a:latin typeface="+mj-lt"/>
              </a:rPr>
              <a:t>    b) retragerea permisului de conducere, a certificatului de înmatriculare sau înregistrare ori a plăcuțelor cu numărul de înmatriculare sau de înregistrare;</a:t>
            </a:r>
          </a:p>
          <a:p>
            <a:pPr marL="0" indent="0" algn="just">
              <a:buNone/>
            </a:pPr>
            <a:r>
              <a:rPr lang="ro-RO" sz="2400" dirty="0">
                <a:effectLst>
                  <a:outerShdw blurRad="38100" dist="38100" dir="2700000" algn="tl">
                    <a:srgbClr val="000000">
                      <a:alpha val="43137"/>
                    </a:srgbClr>
                  </a:outerShdw>
                </a:effectLst>
                <a:latin typeface="+mj-lt"/>
              </a:rPr>
              <a:t>    c) anularea permisului de conducere;</a:t>
            </a:r>
          </a:p>
          <a:p>
            <a:pPr marL="0" indent="0" algn="just">
              <a:buNone/>
            </a:pPr>
            <a:r>
              <a:rPr lang="ro-RO" sz="2400" dirty="0">
                <a:effectLst>
                  <a:outerShdw blurRad="38100" dist="38100" dir="2700000" algn="tl">
                    <a:srgbClr val="000000">
                      <a:alpha val="43137"/>
                    </a:srgbClr>
                  </a:outerShdw>
                </a:effectLst>
                <a:latin typeface="+mj-lt"/>
              </a:rPr>
              <a:t>    d) ridicarea vehiculelor staționate neregulamentar.</a:t>
            </a:r>
          </a:p>
        </p:txBody>
      </p:sp>
    </p:spTree>
    <p:extLst>
      <p:ext uri="{BB962C8B-B14F-4D97-AF65-F5344CB8AC3E}">
        <p14:creationId xmlns:p14="http://schemas.microsoft.com/office/powerpoint/2010/main" val="311603425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24154" y="649356"/>
            <a:ext cx="5902804" cy="6029739"/>
          </a:xfrm>
        </p:spPr>
        <p:txBody>
          <a:bodyPr>
            <a:normAutofit lnSpcReduction="1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a:t>
            </a:r>
            <a:r>
              <a:rPr lang="ro-RO" sz="2400" b="1" i="1" u="sng" dirty="0">
                <a:effectLst>
                  <a:outerShdw blurRad="38100" dist="38100" dir="2700000" algn="tl">
                    <a:srgbClr val="000000">
                      <a:alpha val="43137"/>
                    </a:srgbClr>
                  </a:outerShdw>
                </a:effectLst>
                <a:latin typeface="+mj-lt"/>
              </a:rPr>
              <a:t>Reținerea permisului </a:t>
            </a:r>
            <a:r>
              <a:rPr lang="ro-RO" sz="2400" dirty="0">
                <a:effectLst>
                  <a:outerShdw blurRad="38100" dist="38100" dir="2700000" algn="tl">
                    <a:srgbClr val="000000">
                      <a:alpha val="43137"/>
                    </a:srgbClr>
                  </a:outerShdw>
                </a:effectLst>
                <a:latin typeface="+mj-lt"/>
              </a:rPr>
              <a:t>de conducere ori a certificatului de înmatriculare sau de înregistrare se face de către polițistul rutier, de regulă odată cu constatarea faptei, eliberându-se titularului o dovadă înlocuitoare cu sau fără drept de circulaţie (art.97alin.2 din OUG)</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a:t>
            </a:r>
            <a:r>
              <a:rPr lang="ro-RO" sz="2400" b="1" i="1" u="sng" dirty="0">
                <a:effectLst>
                  <a:outerShdw blurRad="38100" dist="38100" dir="2700000" algn="tl">
                    <a:srgbClr val="000000">
                      <a:alpha val="43137"/>
                    </a:srgbClr>
                  </a:outerShdw>
                </a:effectLst>
                <a:latin typeface="+mj-lt"/>
              </a:rPr>
              <a:t>Retragerea permisului </a:t>
            </a:r>
            <a:r>
              <a:rPr lang="ro-RO" sz="2400" dirty="0">
                <a:effectLst>
                  <a:outerShdw blurRad="38100" dist="38100" dir="2700000" algn="tl">
                    <a:srgbClr val="000000">
                      <a:alpha val="43137"/>
                    </a:srgbClr>
                  </a:outerShdw>
                </a:effectLst>
                <a:latin typeface="+mj-lt"/>
              </a:rPr>
              <a:t>de conducere se dispune de către poliția rutieră dacă titularul acestuia a fost declarat inapt pentru a conduce vehicule pe drumurile publice de către o unitate de asistență medicală autorizată. (art.97alin.4 din OUG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a:t>
            </a:r>
            <a:r>
              <a:rPr lang="ro-RO" sz="2400" b="1" i="1" u="sng" dirty="0">
                <a:effectLst>
                  <a:outerShdw blurRad="38100" dist="38100" dir="2700000" algn="tl">
                    <a:srgbClr val="000000">
                      <a:alpha val="43137"/>
                    </a:srgbClr>
                  </a:outerShdw>
                </a:effectLst>
                <a:latin typeface="+mj-lt"/>
              </a:rPr>
              <a:t>Anularea permisului </a:t>
            </a:r>
            <a:r>
              <a:rPr lang="ro-RO" sz="2400" dirty="0">
                <a:effectLst>
                  <a:outerShdw blurRad="38100" dist="38100" dir="2700000" algn="tl">
                    <a:srgbClr val="000000">
                      <a:alpha val="43137"/>
                    </a:srgbClr>
                  </a:outerShdw>
                </a:effectLst>
                <a:latin typeface="+mj-lt"/>
              </a:rPr>
              <a:t>de conducere se dispune de către poliția rutieră pe a cărei rază de competență s-a produs una dintre faptele prevăzute la art. 114 (art.97 alin.5 din OUG ).</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479624697"/>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24154" y="649356"/>
            <a:ext cx="5902804" cy="6029739"/>
          </a:xfrm>
        </p:spPr>
        <p:txBody>
          <a:bodyPr>
            <a:normAutofit lnSpcReduction="10000"/>
          </a:bodyPr>
          <a:lstStyle/>
          <a:p>
            <a:pPr marL="0" indent="0" algn="just">
              <a:buNone/>
            </a:pPr>
            <a:r>
              <a:rPr lang="ro-RO" sz="2400" b="1" i="1" u="sng" dirty="0">
                <a:effectLst>
                  <a:outerShdw blurRad="38100" dist="38100" dir="2700000" algn="tl">
                    <a:srgbClr val="000000">
                      <a:alpha val="43137"/>
                    </a:srgbClr>
                  </a:outerShdw>
                </a:effectLst>
                <a:latin typeface="+mj-lt"/>
              </a:rPr>
              <a:t> ART. 114</a:t>
            </a:r>
          </a:p>
          <a:p>
            <a:pPr algn="just">
              <a:buFont typeface="Wingdings" panose="05000000000000000000" pitchFamily="2" charset="2"/>
              <a:buChar char="Ø"/>
            </a:pPr>
            <a:r>
              <a:rPr lang="ro-RO" sz="2400" b="1" i="1" u="sng" dirty="0">
                <a:effectLst>
                  <a:outerShdw blurRad="38100" dist="38100" dir="2700000" algn="tl">
                    <a:srgbClr val="000000">
                      <a:alpha val="43137"/>
                    </a:srgbClr>
                  </a:outerShdw>
                </a:effectLst>
                <a:latin typeface="+mj-lt"/>
              </a:rPr>
              <a:t>    (1) Anularea permisului de conducere se dispune în următoarele cazuri:</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a) titularul permisului de conducere a fost condamnat printr-o hotărâre judecătorească rămasă definitivă pentru o infracțiune care a avut ca rezultat uciderea sau vătămarea corporală a unei persoane, săvârșită ca urmare a nerespectării regulilor de circulaţie;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b) titularul permisului de conducere a fost condamnat, printr-o hotărâre judecătorească rămasă definitivă, pentru infracțiunile prevăzute la art. 334 alin. (2) şi (4), art. 335 alin. (2), art. 336, 337, art. 338 alin. (1), art. 339 alin. (2), (3) şi (4) din Codul penal;</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latin typeface="+mj-lt"/>
              </a:rPr>
              <a:t>    c) *** Abrogată</a:t>
            </a:r>
          </a:p>
        </p:txBody>
      </p:sp>
    </p:spTree>
    <p:extLst>
      <p:ext uri="{BB962C8B-B14F-4D97-AF65-F5344CB8AC3E}">
        <p14:creationId xmlns:p14="http://schemas.microsoft.com/office/powerpoint/2010/main" val="3323454044"/>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24154" y="304800"/>
            <a:ext cx="5902804" cy="6374295"/>
          </a:xfrm>
        </p:spPr>
        <p:txBody>
          <a:bodyPr>
            <a:normAutofit lnSpcReduction="10000"/>
          </a:bodyPr>
          <a:lstStyle/>
          <a:p>
            <a:pPr marL="0" indent="0" algn="just">
              <a:buNone/>
            </a:pPr>
            <a:r>
              <a:rPr lang="ro-RO" sz="2400" dirty="0">
                <a:effectLst>
                  <a:outerShdw blurRad="38100" dist="38100" dir="2700000" algn="tl">
                    <a:srgbClr val="000000">
                      <a:alpha val="43137"/>
                    </a:srgbClr>
                  </a:outerShdw>
                </a:effectLst>
                <a:latin typeface="+mj-lt"/>
              </a:rPr>
              <a:t>d) titularului permisului de conducere i s-a aplicat, printr-o hotărâre judecătorească rămasă definitivă, pedeapsa complementară a interzicerii dreptului de a conduce anumite categorii de vehicule stabilite de instanță prevăzută la art. 66 alin. (1) lit. i) din Codul penal;</a:t>
            </a:r>
          </a:p>
          <a:p>
            <a:pPr marL="0" indent="0" algn="just">
              <a:buNone/>
            </a:pPr>
            <a:r>
              <a:rPr lang="ro-RO" sz="2400" dirty="0">
                <a:effectLst>
                  <a:outerShdw blurRad="38100" dist="38100" dir="2700000" algn="tl">
                    <a:srgbClr val="000000">
                      <a:alpha val="43137"/>
                    </a:srgbClr>
                  </a:outerShdw>
                </a:effectLst>
                <a:latin typeface="+mj-lt"/>
              </a:rPr>
              <a:t>    e) permisul de conducere a fost obținut cu încălcarea normelor legale, situație constatată de instanța competentă;</a:t>
            </a:r>
          </a:p>
          <a:p>
            <a:pPr marL="0" indent="0" algn="just">
              <a:buNone/>
            </a:pPr>
            <a:r>
              <a:rPr lang="ro-RO" sz="2400" dirty="0">
                <a:effectLst>
                  <a:outerShdw blurRad="38100" dist="38100" dir="2700000" algn="tl">
                    <a:srgbClr val="000000">
                      <a:alpha val="43137"/>
                    </a:srgbClr>
                  </a:outerShdw>
                </a:effectLst>
                <a:latin typeface="+mj-lt"/>
              </a:rPr>
              <a:t>    f) permisul de conducere a fost obținut în perioada în care titularul era cercetat sau judecat în cadrul unui proces penal pentru săvârșirea unei infracțiuni la regimul circulației pe drumurile publice, atunci când acesta a fost condamnat printr-o hotărâre judecătorească rămasă definitivă</a:t>
            </a:r>
          </a:p>
          <a:p>
            <a:pPr marL="0" indent="0" algn="just">
              <a:buNone/>
            </a:pPr>
            <a:r>
              <a:rPr lang="ro-RO" sz="2400" dirty="0">
                <a:effectLst>
                  <a:outerShdw blurRad="38100" dist="38100" dir="2700000" algn="tl">
                    <a:srgbClr val="000000">
                      <a:alpha val="43137"/>
                    </a:srgbClr>
                  </a:outerShdw>
                </a:effectLst>
                <a:latin typeface="+mj-lt"/>
              </a:rPr>
              <a:t>    (2) Permisul de conducere se anulează şi în cazul în care titularul acestuia a decedat.</a:t>
            </a:r>
          </a:p>
        </p:txBody>
      </p:sp>
    </p:spTree>
    <p:extLst>
      <p:ext uri="{BB962C8B-B14F-4D97-AF65-F5344CB8AC3E}">
        <p14:creationId xmlns:p14="http://schemas.microsoft.com/office/powerpoint/2010/main" val="50122592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reptunghi 2">
            <a:extLst>
              <a:ext uri="{FF2B5EF4-FFF2-40B4-BE49-F238E27FC236}">
                <a16:creationId xmlns:a16="http://schemas.microsoft.com/office/drawing/2014/main" id="{9B3C0BD0-1C9F-4DE9-89C2-F81E4D69A310}"/>
              </a:ext>
            </a:extLst>
          </p:cNvPr>
          <p:cNvSpPr/>
          <p:nvPr/>
        </p:nvSpPr>
        <p:spPr>
          <a:xfrm>
            <a:off x="374753" y="335844"/>
            <a:ext cx="11419681" cy="6863417"/>
          </a:xfrm>
          <a:prstGeom prst="rect">
            <a:avLst/>
          </a:prstGeom>
        </p:spPr>
        <p:txBody>
          <a:bodyPr wrap="square">
            <a:spAutoFit/>
          </a:bodyPr>
          <a:lstStyle/>
          <a:p>
            <a:pPr algn="just"/>
            <a:r>
              <a:rPr lang="ro-RO" sz="2000" b="1" dirty="0"/>
              <a:t>Art. 100 alin.(3)</a:t>
            </a:r>
            <a:r>
              <a:rPr lang="ro-RO" sz="2000" dirty="0"/>
              <a:t>	</a:t>
            </a:r>
          </a:p>
          <a:p>
            <a:pPr algn="just"/>
            <a:r>
              <a:rPr lang="ro-RO" sz="2000" dirty="0"/>
              <a:t>Constituie contravenție şi se sancționează cu </a:t>
            </a:r>
            <a:r>
              <a:rPr lang="ro-RO" sz="2000" b="1" dirty="0"/>
              <a:t>amenda prevăzută în clasa a II-a </a:t>
            </a:r>
            <a:r>
              <a:rPr lang="ro-RO" sz="2000" dirty="0"/>
              <a:t>de sancțiuni şi cu aplicarea sancțiunii contravenționale complementare a suspendării exercitării dreptului de a conduce pentru o </a:t>
            </a:r>
            <a:r>
              <a:rPr lang="ro-RO" sz="2000" b="1" u="sng" dirty="0"/>
              <a:t>perioadă de 30 de zile </a:t>
            </a:r>
            <a:r>
              <a:rPr lang="ro-RO" sz="2000" dirty="0"/>
              <a:t>săvârșirea de către conducătorul de autovehicul, tractor agricol sau forestier ori tramvai a următoarelor fapte:</a:t>
            </a:r>
          </a:p>
          <a:p>
            <a:pPr marL="342900" indent="-342900" algn="just">
              <a:buAutoNum type="alphaLcParenR"/>
            </a:pPr>
            <a:r>
              <a:rPr lang="ro-RO" sz="2000" dirty="0"/>
              <a:t>Depășirea coloanelor de vehicule oprite la culoarea roșie a semaforului sau la trecerile la nivel cu calea ferată;</a:t>
            </a:r>
          </a:p>
          <a:p>
            <a:pPr marL="342900" indent="-342900" algn="just">
              <a:buAutoNum type="alphaLcParenR"/>
            </a:pPr>
            <a:r>
              <a:rPr lang="ro-RO" sz="2000" dirty="0"/>
              <a:t>neacordarea priorității de trecere pietonilor angajați în traversarea regulamentară a drumului public prin locurile special amenajate şi semnalizate, aflați pe sensul de deplasare a autovehiculului, tractorului agricol sau forestier ori tramvaiului;</a:t>
            </a:r>
          </a:p>
          <a:p>
            <a:pPr marL="342900" indent="-342900" algn="just">
              <a:buAutoNum type="alphaLcParenR"/>
            </a:pPr>
            <a:r>
              <a:rPr lang="ro-RO" sz="2000" dirty="0"/>
              <a:t>neacordarea priorității de trecere vehiculelor care au acest drept;</a:t>
            </a:r>
          </a:p>
          <a:p>
            <a:pPr algn="just"/>
            <a:r>
              <a:rPr lang="ro-RO" sz="2000" dirty="0"/>
              <a:t>d) nerespectarea semnificației culorii roșii a semaforului;</a:t>
            </a:r>
          </a:p>
          <a:p>
            <a:pPr algn="just"/>
            <a:r>
              <a:rPr lang="ro-RO" sz="2000" dirty="0"/>
              <a:t> e) nerespectarea regulilor privind depășirea;</a:t>
            </a:r>
          </a:p>
          <a:p>
            <a:pPr algn="just"/>
            <a:r>
              <a:rPr lang="ro-RO" sz="2000" dirty="0"/>
              <a:t> f) nerespectarea semnalelor, indicațiilor şi dispozițiilor polițistului rutier aflat în exercitarea atribuțiilor de serviciu;</a:t>
            </a:r>
          </a:p>
          <a:p>
            <a:pPr algn="just"/>
            <a:r>
              <a:rPr lang="ro-RO" sz="2000" dirty="0"/>
              <a:t> g) neprezentarea la unitatea de poliție competentă pe raza căreia s-a produs un accident de circulaţie din care au rezultat numai pagube materiale, cu excepția cazurilor prevăzute la art. 79 alin. (2).</a:t>
            </a:r>
          </a:p>
          <a:p>
            <a:pPr algn="just"/>
            <a:r>
              <a:rPr lang="ro-RO" sz="2000" dirty="0"/>
              <a:t>h) ținerea în mână sau folosirea cu mâinile în orice mod, în timpul conducerii pe drumurile publice a unui autovehicul, tractor agricol sau forestier ori tramvai aflate în mișcare, a telefonului mobil sau a oricărui dispozitiv mobil prevăzut cu funcția de înregistrare ori redare text, </a:t>
            </a:r>
            <a:r>
              <a:rPr lang="ro-RO" sz="2000" dirty="0" err="1"/>
              <a:t>foto</a:t>
            </a:r>
            <a:r>
              <a:rPr lang="ro-RO" sz="2000" dirty="0"/>
              <a:t> sau video, </a:t>
            </a:r>
            <a:r>
              <a:rPr lang="ro-RO" sz="2000" u="sng" dirty="0"/>
              <a:t>concomitent cu încălcarea unei reguli pentru circulația vehiculelor.„</a:t>
            </a:r>
          </a:p>
          <a:p>
            <a:pPr algn="just"/>
            <a:endParaRPr lang="ro-RO" sz="2000" u="sng" dirty="0"/>
          </a:p>
        </p:txBody>
      </p:sp>
    </p:spTree>
    <p:extLst>
      <p:ext uri="{BB962C8B-B14F-4D97-AF65-F5344CB8AC3E}">
        <p14:creationId xmlns:p14="http://schemas.microsoft.com/office/powerpoint/2010/main" val="3328395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reptunghi 2">
            <a:extLst>
              <a:ext uri="{FF2B5EF4-FFF2-40B4-BE49-F238E27FC236}">
                <a16:creationId xmlns:a16="http://schemas.microsoft.com/office/drawing/2014/main" id="{3A097CC7-45D3-484B-9D16-F1B685466313}"/>
              </a:ext>
            </a:extLst>
          </p:cNvPr>
          <p:cNvSpPr/>
          <p:nvPr/>
        </p:nvSpPr>
        <p:spPr>
          <a:xfrm>
            <a:off x="394742" y="289679"/>
            <a:ext cx="11432498" cy="6463308"/>
          </a:xfrm>
          <a:prstGeom prst="rect">
            <a:avLst/>
          </a:prstGeom>
        </p:spPr>
        <p:txBody>
          <a:bodyPr wrap="square">
            <a:spAutoFit/>
          </a:bodyPr>
          <a:lstStyle/>
          <a:p>
            <a:r>
              <a:rPr lang="ro-RO" b="1" dirty="0"/>
              <a:t>Art.101 alin.(3)</a:t>
            </a:r>
          </a:p>
          <a:p>
            <a:pPr algn="just"/>
            <a:r>
              <a:rPr lang="ro-RO" dirty="0"/>
              <a:t> Constituie contravenție şi se sancționează cu amenda prevăzută în </a:t>
            </a:r>
            <a:r>
              <a:rPr lang="ro-RO" b="1" u="sng" dirty="0">
                <a:effectLst>
                  <a:outerShdw blurRad="38100" dist="38100" dir="2700000" algn="tl">
                    <a:srgbClr val="000000">
                      <a:alpha val="43137"/>
                    </a:srgbClr>
                  </a:outerShdw>
                </a:effectLst>
              </a:rPr>
              <a:t>clasa a III-a de sancțiuni </a:t>
            </a:r>
            <a:r>
              <a:rPr lang="ro-RO" dirty="0"/>
              <a:t>şi cu aplicarea sancțiunii contravenționale complementare a </a:t>
            </a:r>
            <a:r>
              <a:rPr lang="ro-RO" b="1" dirty="0"/>
              <a:t>suspendării dreptului de a conduce pentru o perioadă </a:t>
            </a:r>
            <a:r>
              <a:rPr lang="ro-RO" b="1" u="sng" dirty="0">
                <a:effectLst>
                  <a:outerShdw blurRad="38100" dist="38100" dir="2700000" algn="tl">
                    <a:srgbClr val="000000">
                      <a:alpha val="43137"/>
                    </a:srgbClr>
                  </a:outerShdw>
                </a:effectLst>
              </a:rPr>
              <a:t>de 60 de zile </a:t>
            </a:r>
            <a:r>
              <a:rPr lang="ro-RO" dirty="0"/>
              <a:t>săvârșirea de către conducătorul de autovehicul, tractor agricol sau forestier ori tramvai a următoarelor fapte:</a:t>
            </a:r>
          </a:p>
          <a:p>
            <a:pPr algn="just"/>
            <a:r>
              <a:rPr lang="ro-RO" dirty="0"/>
              <a:t>	    a) nerespectarea regulilor privind prioritatea de trecere, depășirea sau trecerea la culoarea roșie a semaforului, dacă prin aceasta s-a produs un accident de circulaţie din care au rezultat avarierea unui vehicul sau alte pagube materiale;</a:t>
            </a:r>
          </a:p>
          <a:p>
            <a:pPr algn="just"/>
            <a:r>
              <a:rPr lang="ro-RO" dirty="0"/>
              <a:t>	    b) nerespectarea interdicției temporare de circulaţie instituite pe un anumit segment de drum public;</a:t>
            </a:r>
          </a:p>
          <a:p>
            <a:pPr algn="just"/>
            <a:r>
              <a:rPr lang="ro-RO" dirty="0"/>
              <a:t>	    c) nerespectarea regulilor de circulaţie la trecerea unei coloane oficiale sau intercalarea într-o astfel de coloană;</a:t>
            </a:r>
          </a:p>
          <a:p>
            <a:pPr algn="just"/>
            <a:r>
              <a:rPr lang="ro-RO" dirty="0"/>
              <a:t>	    d) circulația pe sens opus, cu excepția cazurilor în care se efectuează regulamentar manevra de depășire.</a:t>
            </a:r>
          </a:p>
          <a:p>
            <a:pPr algn="just"/>
            <a:r>
              <a:rPr lang="ro-RO" dirty="0"/>
              <a:t>	</a:t>
            </a:r>
          </a:p>
          <a:p>
            <a:pPr algn="just"/>
            <a:r>
              <a:rPr lang="ro-RO" b="1" dirty="0"/>
              <a:t>Art.102 alin. (3)</a:t>
            </a:r>
          </a:p>
          <a:p>
            <a:pPr algn="just"/>
            <a:r>
              <a:rPr lang="ro-RO" dirty="0"/>
              <a:t>Constituie contravenție şi se sancționează cu amenda prevăzută în </a:t>
            </a:r>
            <a:r>
              <a:rPr lang="ro-RO" b="1" u="sng" dirty="0">
                <a:effectLst>
                  <a:outerShdw blurRad="38100" dist="38100" dir="2700000" algn="tl">
                    <a:srgbClr val="000000">
                      <a:alpha val="43137"/>
                    </a:srgbClr>
                  </a:outerShdw>
                </a:effectLst>
              </a:rPr>
              <a:t>clasa a IV-a de sancțiuni </a:t>
            </a:r>
            <a:r>
              <a:rPr lang="ro-RO" dirty="0"/>
              <a:t>şi cu aplicarea sancțiunii complementare a </a:t>
            </a:r>
            <a:r>
              <a:rPr lang="ro-RO" b="1" dirty="0"/>
              <a:t>suspendării exercitării dreptului de a conduce pentru o perioadă </a:t>
            </a:r>
            <a:r>
              <a:rPr lang="ro-RO" b="1" u="sng" dirty="0">
                <a:effectLst>
                  <a:outerShdw blurRad="38100" dist="38100" dir="2700000" algn="tl">
                    <a:srgbClr val="000000">
                      <a:alpha val="43137"/>
                    </a:srgbClr>
                  </a:outerShdw>
                </a:effectLst>
              </a:rPr>
              <a:t>de 90 de zile </a:t>
            </a:r>
            <a:r>
              <a:rPr lang="ro-RO" dirty="0"/>
              <a:t>săvârșirea de către conducătorul de autovehicul, tractor agricol sau forestier ori tramvai a următoarelor fapte:</a:t>
            </a:r>
          </a:p>
          <a:p>
            <a:pPr algn="just"/>
            <a:r>
              <a:rPr lang="ro-RO" dirty="0"/>
              <a:t>    a) conducerea sub influența băuturilor alcoolice, dacă fapta nu constituie, potrivit legii, infracțiune;</a:t>
            </a:r>
          </a:p>
          <a:p>
            <a:pPr algn="just"/>
            <a:r>
              <a:rPr lang="ro-RO" dirty="0"/>
              <a:t>  "b) conducerea vehiculului cu deficiențe periculoase la sistemul de frânare sau la mecanismul de direcție;"   </a:t>
            </a:r>
          </a:p>
          <a:p>
            <a:pPr algn="just"/>
            <a:r>
              <a:rPr lang="ro-RO" dirty="0"/>
              <a:t>    c) neoprirea la trecerea la nivel cu calea ferată când barierele sau semibarierele sunt coborâte ori în curs de coborâre sau când semnalele cu lumini roșii şi/sau sonore sunt în funcțiune;</a:t>
            </a:r>
          </a:p>
          <a:p>
            <a:pPr algn="just"/>
            <a:r>
              <a:rPr lang="ro-RO" dirty="0"/>
              <a:t>    d) *** Abrogată</a:t>
            </a:r>
          </a:p>
          <a:p>
            <a:pPr algn="just"/>
            <a:r>
              <a:rPr lang="ro-RO" dirty="0"/>
              <a:t>    e) depășirea cu mai mult de 50 km/h a vitezei maxime admise pe sectorul de drum respectiv şi pentru categoria din care face parte autovehiculul condus, constatată, potrivit legii, cu mijloace tehnice omologate şi verificate metrologic.	</a:t>
            </a:r>
          </a:p>
        </p:txBody>
      </p:sp>
    </p:spTree>
    <p:extLst>
      <p:ext uri="{BB962C8B-B14F-4D97-AF65-F5344CB8AC3E}">
        <p14:creationId xmlns:p14="http://schemas.microsoft.com/office/powerpoint/2010/main" val="3632834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24154" y="304800"/>
            <a:ext cx="5902804" cy="6374295"/>
          </a:xfrm>
        </p:spPr>
        <p:txBody>
          <a:bodyPr>
            <a:normAutofit fontScale="92500" lnSpcReduction="20000"/>
          </a:bodyPr>
          <a:lstStyle/>
          <a:p>
            <a:pPr marL="0" indent="0" algn="just">
              <a:buNone/>
            </a:pPr>
            <a:r>
              <a:rPr lang="ro-RO" sz="2400" b="1" i="1" u="sng" dirty="0">
                <a:effectLst>
                  <a:outerShdw blurRad="38100" dist="38100" dir="2700000" algn="tl">
                    <a:srgbClr val="000000">
                      <a:alpha val="43137"/>
                    </a:srgbClr>
                  </a:outerShdw>
                </a:effectLst>
                <a:latin typeface="+mj-lt"/>
              </a:rPr>
              <a:t>ART. 103</a:t>
            </a:r>
          </a:p>
          <a:p>
            <a:pPr marL="0" indent="0" algn="just">
              <a:buNone/>
            </a:pPr>
            <a:r>
              <a:rPr lang="ro-RO" sz="2400" b="1" dirty="0">
                <a:effectLst>
                  <a:outerShdw blurRad="38100" dist="38100" dir="2700000" algn="tl">
                    <a:srgbClr val="000000">
                      <a:alpha val="43137"/>
                    </a:srgbClr>
                  </a:outerShdw>
                </a:effectLst>
                <a:latin typeface="+mj-lt"/>
              </a:rPr>
              <a:t>(1) Suspendarea exercitării dreptului de a conduce autovehicule şi tractoare agricole sau forestiere se dispune:</a:t>
            </a:r>
          </a:p>
          <a:p>
            <a:pPr marL="0" indent="0" algn="just">
              <a:buNone/>
            </a:pPr>
            <a:r>
              <a:rPr lang="ro-RO" sz="2400" dirty="0">
                <a:effectLst>
                  <a:outerShdw blurRad="38100" dist="38100" dir="2700000" algn="tl">
                    <a:srgbClr val="000000">
                      <a:alpha val="43137"/>
                    </a:srgbClr>
                  </a:outerShdw>
                </a:effectLst>
                <a:latin typeface="+mj-lt"/>
              </a:rPr>
              <a:t>    a) pentru o perioadă de 30 de zile, dacă titularul permisului de conducere a săvârșit contravenții care cumulează 15 puncte de penalizare;</a:t>
            </a:r>
          </a:p>
          <a:p>
            <a:pPr marL="0" indent="0" algn="just">
              <a:buNone/>
            </a:pPr>
            <a:r>
              <a:rPr lang="ro-RO" sz="2400" dirty="0">
                <a:effectLst>
                  <a:outerShdw blurRad="38100" dist="38100" dir="2700000" algn="tl">
                    <a:srgbClr val="000000">
                      <a:alpha val="43137"/>
                    </a:srgbClr>
                  </a:outerShdw>
                </a:effectLst>
                <a:latin typeface="+mj-lt"/>
              </a:rPr>
              <a:t>    b) pentru o perioadă de 60 de zile, dacă titularul permisului de conducere cumulează din nou cel puțin 15 puncte de penalizare în următoarele 12 luni de la data expirării ultimei suspendări a exercitării dreptului de a conduce;</a:t>
            </a:r>
          </a:p>
          <a:p>
            <a:pPr marL="0" indent="0" algn="just">
              <a:buNone/>
            </a:pPr>
            <a:r>
              <a:rPr lang="ro-RO" sz="2400" dirty="0">
                <a:effectLst>
                  <a:outerShdw blurRad="38100" dist="38100" dir="2700000" algn="tl">
                    <a:srgbClr val="000000">
                      <a:alpha val="43137"/>
                    </a:srgbClr>
                  </a:outerShdw>
                </a:effectLst>
                <a:latin typeface="+mj-lt"/>
              </a:rPr>
              <a:t> c) pentru o perioadă de 90 de zile când fapta conducătorului de autovehicul, tractor agricol sau forestier ori tramvai a fost urmărită ca infracțiune la regimul circulației pe drumurile publice, precum şi în cazul accidentului de circulaţie din care a rezultat decesul sau vătămarea corporală a unei persoane şi instanța de judecată sau procurorul a dispus clasarea, renunțarea la urmărirea penală, renunțarea la aplicarea pedepsei sau amânarea aplicării pedepsei, dacă pentru regula de circulaţie încălcată prezenta ordonanță de urgență prevede suspendarea exercitării dreptului de a conduce.</a:t>
            </a:r>
          </a:p>
        </p:txBody>
      </p:sp>
    </p:spTree>
    <p:extLst>
      <p:ext uri="{BB962C8B-B14F-4D97-AF65-F5344CB8AC3E}">
        <p14:creationId xmlns:p14="http://schemas.microsoft.com/office/powerpoint/2010/main" val="152962853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Imagine 8" descr="O imagine care conține interior, plafon, cameră, masă&#10;&#10;Descriere generată automat">
            <a:extLst>
              <a:ext uri="{FF2B5EF4-FFF2-40B4-BE49-F238E27FC236}">
                <a16:creationId xmlns:a16="http://schemas.microsoft.com/office/drawing/2014/main" id="{B91B3911-BEB6-4053-BC4F-60990F51BD17}"/>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Substituent conținut 3">
            <a:extLst>
              <a:ext uri="{FF2B5EF4-FFF2-40B4-BE49-F238E27FC236}">
                <a16:creationId xmlns:a16="http://schemas.microsoft.com/office/drawing/2014/main" id="{F56622A6-C911-4C8B-B853-F30FEF2E9753}"/>
              </a:ext>
            </a:extLst>
          </p:cNvPr>
          <p:cNvSpPr>
            <a:spLocks noGrp="1"/>
          </p:cNvSpPr>
          <p:nvPr>
            <p:ph idx="4294967295"/>
          </p:nvPr>
        </p:nvSpPr>
        <p:spPr>
          <a:xfrm>
            <a:off x="6024154" y="304800"/>
            <a:ext cx="5902804" cy="6374295"/>
          </a:xfrm>
        </p:spPr>
        <p:txBody>
          <a:bodyPr>
            <a:normAutofit fontScale="85000" lnSpcReduction="10000"/>
          </a:bodyPr>
          <a:lstStyle/>
          <a:p>
            <a:pPr marL="0" indent="0" algn="just">
              <a:buNone/>
            </a:pPr>
            <a:r>
              <a:rPr lang="ro-RO" sz="2400" dirty="0">
                <a:effectLst>
                  <a:outerShdw blurRad="38100" dist="38100" dir="2700000" algn="tl">
                    <a:srgbClr val="000000">
                      <a:alpha val="43137"/>
                    </a:srgbClr>
                  </a:outerShdw>
                </a:effectLst>
                <a:latin typeface="+mj-lt"/>
              </a:rPr>
              <a:t>(2) **) În cazul în care conducătorul de autovehicul, tractor agricol sau forestier ori tramvai săvârșește, într-un interval de 6 luni de la data restituirii permisului de conducere, din nou o nouă faptă prevăzută la art. 100 alin. (3), art. 101 alin. (3) şi art. 102 alin. (3), perioada de suspendare se majorează cu încă 30 de zile.</a:t>
            </a:r>
          </a:p>
          <a:p>
            <a:pPr marL="0" indent="0" algn="just">
              <a:buNone/>
            </a:pPr>
            <a:r>
              <a:rPr lang="ro-RO" sz="2400" dirty="0">
                <a:effectLst>
                  <a:outerShdw blurRad="38100" dist="38100" dir="2700000" algn="tl">
                    <a:srgbClr val="000000">
                      <a:alpha val="43137"/>
                    </a:srgbClr>
                  </a:outerShdw>
                </a:effectLst>
                <a:latin typeface="+mj-lt"/>
              </a:rPr>
              <a:t> (4) Punctele de penalizare se anulează la împlinirea termenului de 6 luni de la data constatării contravenției.</a:t>
            </a:r>
          </a:p>
          <a:p>
            <a:pPr marL="0" indent="0" algn="just">
              <a:buNone/>
            </a:pPr>
            <a:r>
              <a:rPr lang="ro-RO" sz="2400" dirty="0">
                <a:effectLst>
                  <a:outerShdw blurRad="38100" dist="38100" dir="2700000" algn="tl">
                    <a:srgbClr val="000000">
                      <a:alpha val="43137"/>
                    </a:srgbClr>
                  </a:outerShdw>
                </a:effectLst>
                <a:latin typeface="+mj-lt"/>
              </a:rPr>
              <a:t>    (5) Suspendarea exercitării dreptului de a conduce anulează toate punctele de penalizare acumulate până în acel moment.</a:t>
            </a:r>
          </a:p>
          <a:p>
            <a:pPr marL="0" indent="0" algn="just">
              <a:buNone/>
            </a:pPr>
            <a:r>
              <a:rPr lang="ro-RO" sz="2400" dirty="0">
                <a:effectLst>
                  <a:outerShdw blurRad="38100" dist="38100" dir="2700000" algn="tl">
                    <a:srgbClr val="000000">
                      <a:alpha val="43137"/>
                    </a:srgbClr>
                  </a:outerShdw>
                </a:effectLst>
                <a:latin typeface="+mj-lt"/>
              </a:rPr>
              <a:t>    (6) În cazurile prevăzute la alin. (1), contravenientul este obligat să se prezinte la unitatea de poliție pe raza căreia domiciliază sau își are reședința în sensul art. 23^1 alin. (2) ori, după caz, locuiește, în situația persoanelor aflate la studii în România</a:t>
            </a:r>
            <a:r>
              <a:rPr lang="ro-RO" sz="2400" b="1" u="sng" dirty="0">
                <a:effectLst>
                  <a:outerShdw blurRad="38100" dist="38100" dir="2700000" algn="tl">
                    <a:srgbClr val="000000">
                      <a:alpha val="43137"/>
                    </a:srgbClr>
                  </a:outerShdw>
                </a:effectLst>
                <a:latin typeface="+mj-lt"/>
              </a:rPr>
              <a:t>, în termen de 5 zile de la primirea înștiințării </a:t>
            </a:r>
            <a:r>
              <a:rPr lang="ro-RO" sz="2400" dirty="0">
                <a:effectLst>
                  <a:outerShdw blurRad="38100" dist="38100" dir="2700000" algn="tl">
                    <a:srgbClr val="000000">
                      <a:alpha val="43137"/>
                    </a:srgbClr>
                  </a:outerShdw>
                </a:effectLst>
                <a:latin typeface="+mj-lt"/>
              </a:rPr>
              <a:t>scrise, pentru a preda permisul de conducere.</a:t>
            </a:r>
          </a:p>
          <a:p>
            <a:pPr marL="0" indent="0" algn="just">
              <a:buNone/>
            </a:pPr>
            <a:r>
              <a:rPr lang="ro-RO" sz="2400" dirty="0">
                <a:effectLst>
                  <a:outerShdw blurRad="38100" dist="38100" dir="2700000" algn="tl">
                    <a:srgbClr val="000000">
                      <a:alpha val="43137"/>
                    </a:srgbClr>
                  </a:outerShdw>
                </a:effectLst>
                <a:latin typeface="+mj-lt"/>
              </a:rPr>
              <a:t>    (7) Neprezentarea contravenientului în termenul prevăzut la alin. (6), în mod nejustificat, </a:t>
            </a:r>
            <a:r>
              <a:rPr lang="ro-RO" sz="2400" b="1" u="sng" dirty="0">
                <a:effectLst>
                  <a:outerShdw blurRad="38100" dist="38100" dir="2700000" algn="tl">
                    <a:srgbClr val="000000">
                      <a:alpha val="43137"/>
                    </a:srgbClr>
                  </a:outerShdw>
                </a:effectLst>
                <a:latin typeface="+mj-lt"/>
              </a:rPr>
              <a:t>atrage majorarea cu 30 de zile </a:t>
            </a:r>
            <a:r>
              <a:rPr lang="ro-RO" sz="2400" dirty="0">
                <a:effectLst>
                  <a:outerShdw blurRad="38100" dist="38100" dir="2700000" algn="tl">
                    <a:srgbClr val="000000">
                      <a:alpha val="43137"/>
                    </a:srgbClr>
                  </a:outerShdw>
                </a:effectLst>
                <a:latin typeface="+mj-lt"/>
              </a:rPr>
              <a:t>a duratei de suspendare a exercitării dreptului de a conduce, prevăzută la alin. (1) lit. a) şi b).</a:t>
            </a:r>
          </a:p>
        </p:txBody>
      </p:sp>
    </p:spTree>
    <p:extLst>
      <p:ext uri="{BB962C8B-B14F-4D97-AF65-F5344CB8AC3E}">
        <p14:creationId xmlns:p14="http://schemas.microsoft.com/office/powerpoint/2010/main" val="2224264065"/>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4C4092F7-ED2D-4524-B34A-75FB1069091C}"/>
              </a:ext>
            </a:extLst>
          </p:cNvPr>
          <p:cNvSpPr/>
          <p:nvPr/>
        </p:nvSpPr>
        <p:spPr>
          <a:xfrm>
            <a:off x="510209" y="151179"/>
            <a:ext cx="11171582" cy="6247864"/>
          </a:xfrm>
          <a:prstGeom prst="rect">
            <a:avLst/>
          </a:prstGeom>
        </p:spPr>
        <p:txBody>
          <a:bodyPr wrap="square">
            <a:spAutoFit/>
          </a:bodyPr>
          <a:lstStyle/>
          <a:p>
            <a:pPr algn="just"/>
            <a:r>
              <a:rPr lang="ro-RO" sz="2000" b="1" dirty="0"/>
              <a:t>ART. 108 (1) Săvârșirea de către conducătorul de autovehicul, tractor agricol sau forestier ori tramvai a uneia sau mai multor contravenții atrage, pe lângă sancțiunea amenzii, şi aplicarea unui număr de puncte de penalizare, după cum urmează:</a:t>
            </a:r>
          </a:p>
          <a:p>
            <a:pPr algn="just"/>
            <a:r>
              <a:rPr lang="ro-RO" sz="2000" b="1" u="sng" dirty="0">
                <a:effectLst>
                  <a:outerShdw blurRad="38100" dist="38100" dir="2700000" algn="tl">
                    <a:srgbClr val="000000">
                      <a:alpha val="43137"/>
                    </a:srgbClr>
                  </a:outerShdw>
                </a:effectLst>
              </a:rPr>
              <a:t>    a) 2 puncte de penalizare </a:t>
            </a:r>
            <a:r>
              <a:rPr lang="ro-RO" sz="2000" dirty="0"/>
              <a:t>pentru săvârșirea următoarelor fapte:</a:t>
            </a:r>
          </a:p>
          <a:p>
            <a:pPr algn="just"/>
            <a:r>
              <a:rPr lang="ro-RO" sz="2000" dirty="0"/>
              <a:t>    1. folosirea incorectă a luminilor de drum la întâlnirea cu un autovehicul şi tractor agricol sau forestier care circulă din sens opus;</a:t>
            </a:r>
          </a:p>
          <a:p>
            <a:pPr algn="just"/>
            <a:r>
              <a:rPr lang="ro-RO" sz="2000" dirty="0"/>
              <a:t>   2. Abrogat.   </a:t>
            </a:r>
          </a:p>
          <a:p>
            <a:pPr algn="just"/>
            <a:r>
              <a:rPr lang="ro-RO" sz="2000" dirty="0"/>
              <a:t>   3. nerespectarea obligației de a purta, în timpul circulației pe drumurile publice, centura de siguranță ori căștile de protecție omologate, după caz;</a:t>
            </a:r>
          </a:p>
          <a:p>
            <a:pPr algn="just"/>
            <a:r>
              <a:rPr lang="ro-RO" sz="2000" dirty="0"/>
              <a:t>    4. depășirea cu 10 - 20 km/h a vitezei maxime admise pe sectorul de drum respectiv pentru categoria din care face parte autovehiculul condus, constatată, potrivit legii, cu mijloace tehnice omologate şi verificate metrologic;</a:t>
            </a:r>
          </a:p>
          <a:p>
            <a:pPr algn="just"/>
            <a:r>
              <a:rPr lang="ro-RO" sz="2000" dirty="0"/>
              <a:t>    5. circulația pe un sector de drum pe care accesul este interzis;</a:t>
            </a:r>
          </a:p>
          <a:p>
            <a:pPr algn="just"/>
            <a:r>
              <a:rPr lang="ro-RO" sz="2000" dirty="0"/>
              <a:t>    6. nerespectarea regulilor privind manevra de întoarcere, mersul înapoi, schimbarea benzii de circulaţie sau a direcției de mers;</a:t>
            </a:r>
          </a:p>
          <a:p>
            <a:pPr algn="just"/>
            <a:r>
              <a:rPr lang="ro-RO" sz="2000" dirty="0"/>
              <a:t>   7. nerespectarea obligației de a folosi luminile de întâlnire şi pe timpul zilei ori a luminilor pentru circulația diurnă, pe autostrăzi, drumuri expres şi pe drumuri naționale europene (E);"    </a:t>
            </a:r>
          </a:p>
          <a:p>
            <a:pPr algn="just"/>
            <a:r>
              <a:rPr lang="ro-RO" sz="2000" dirty="0"/>
              <a:t>    8. oprirea neregulamentară;</a:t>
            </a:r>
          </a:p>
          <a:p>
            <a:pPr algn="just"/>
            <a:r>
              <a:rPr lang="ro-RO" sz="2000" dirty="0"/>
              <a:t>    9. folosirea incorectă a luminilor de drum față de autovehiculul şi tractorul agricol sau forestier care circulă în fața sa, în aceeași direcție de mers.</a:t>
            </a:r>
          </a:p>
        </p:txBody>
      </p:sp>
    </p:spTree>
    <p:extLst>
      <p:ext uri="{BB962C8B-B14F-4D97-AF65-F5344CB8AC3E}">
        <p14:creationId xmlns:p14="http://schemas.microsoft.com/office/powerpoint/2010/main" val="1976892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E7AE7E74-FA81-4617-9326-E74B07790B68}"/>
              </a:ext>
            </a:extLst>
          </p:cNvPr>
          <p:cNvSpPr/>
          <p:nvPr/>
        </p:nvSpPr>
        <p:spPr>
          <a:xfrm>
            <a:off x="364435" y="151179"/>
            <a:ext cx="11463130" cy="6247864"/>
          </a:xfrm>
          <a:prstGeom prst="rect">
            <a:avLst/>
          </a:prstGeom>
        </p:spPr>
        <p:txBody>
          <a:bodyPr wrap="square">
            <a:spAutoFit/>
          </a:bodyPr>
          <a:lstStyle/>
          <a:p>
            <a:pPr algn="just"/>
            <a:r>
              <a:rPr lang="ro-RO" sz="2000" b="1" u="sng" dirty="0">
                <a:effectLst>
                  <a:outerShdw blurRad="38100" dist="38100" dir="2700000" algn="tl">
                    <a:srgbClr val="000000">
                      <a:alpha val="43137"/>
                    </a:srgbClr>
                  </a:outerShdw>
                </a:effectLst>
              </a:rPr>
              <a:t> b) 3 puncte de penalizare </a:t>
            </a:r>
            <a:r>
              <a:rPr lang="ro-RO" sz="2000" dirty="0"/>
              <a:t>pentru săvârșirea următoarelor fapte:</a:t>
            </a:r>
          </a:p>
          <a:p>
            <a:pPr algn="just"/>
            <a:r>
              <a:rPr lang="ro-RO" sz="2000" dirty="0"/>
              <a:t>    1. oprirea nejustificată sau circulația pe banda de urgență a autostrăzilor ori oprirea pe partea carosabilă a drumurilor expres sau a drumurilor naționale europene (E);</a:t>
            </a:r>
          </a:p>
          <a:p>
            <a:pPr algn="just"/>
            <a:r>
              <a:rPr lang="ro-RO" sz="2000" dirty="0"/>
              <a:t>    2. depășirea cu 21 - 30 km/h a vitezei maxime admise pe sectorul de drum respectiv pentru categoria din care face parte autovehiculul condus, constatată, potrivit legii, cu mijloace tehnice omologate şi verificate metrologic;</a:t>
            </a:r>
          </a:p>
          <a:p>
            <a:pPr algn="just"/>
            <a:r>
              <a:rPr lang="ro-RO" sz="2000" dirty="0"/>
              <a:t>    3. nerespectarea regulilor privind manevra de întoarcere, mersul înapoi, schimbarea benzii de circulaţie sau a direcției de mers, dacă prin aceasta s-a produs un accident din care au rezultat avarierea unui vehicul sau alte pagube materiale;</a:t>
            </a:r>
          </a:p>
          <a:p>
            <a:pPr algn="just"/>
            <a:r>
              <a:rPr lang="ro-RO" sz="2000" dirty="0"/>
              <a:t>    4. nepăstrarea unei distanțe corespunzătoare față de vehiculul care îl precede, dacă prin aceasta s-a produs un accident din care au rezultat avarierea unui vehicul sau alte pagube materiale;</a:t>
            </a:r>
          </a:p>
          <a:p>
            <a:pPr algn="just"/>
            <a:r>
              <a:rPr lang="ro-RO" sz="2000" dirty="0"/>
              <a:t>    5. nerespectarea semnificației indicatorului "ocolire", instalat pe refugiul stațiilor de tramvai;</a:t>
            </a:r>
          </a:p>
          <a:p>
            <a:pPr algn="just"/>
            <a:r>
              <a:rPr lang="ro-RO" sz="2000" dirty="0"/>
              <a:t>    6. pătrunderea într-o intersecţie atunci când circulația în interiorul acesteia este blocată;</a:t>
            </a:r>
          </a:p>
          <a:p>
            <a:pPr algn="just"/>
            <a:r>
              <a:rPr lang="ro-RO" sz="2000" dirty="0"/>
              <a:t>    7. staționarea neregulamentară;</a:t>
            </a:r>
          </a:p>
          <a:p>
            <a:pPr algn="just"/>
            <a:r>
              <a:rPr lang="ro-RO" sz="2000" dirty="0"/>
              <a:t>    8. folosirea luminilor de ceață în alte condiții decât pe timp de ceață</a:t>
            </a:r>
          </a:p>
          <a:p>
            <a:pPr algn="just"/>
            <a:r>
              <a:rPr lang="ro-RO" sz="2000" dirty="0"/>
              <a:t>    9. nerespectarea obligației conducătorului de autovehicul de se asigura că persoanele minore poartă centuri de siguranță sau sunt transportate în dispozitive de fixare în scaune pentru copii omologate, în condițiile prevăzute de regulament;</a:t>
            </a:r>
          </a:p>
          <a:p>
            <a:pPr algn="just"/>
            <a:r>
              <a:rPr lang="ro-RO" sz="2000" dirty="0"/>
              <a:t>    10. nerespectarea dispozițiilor art. 36 alin. (1^3) sau a condițiilor prevăzute de regulament privind transportul copiilor în autovehicule care nu sunt echipate cu sisteme de siguranță;</a:t>
            </a:r>
          </a:p>
        </p:txBody>
      </p:sp>
    </p:spTree>
    <p:extLst>
      <p:ext uri="{BB962C8B-B14F-4D97-AF65-F5344CB8AC3E}">
        <p14:creationId xmlns:p14="http://schemas.microsoft.com/office/powerpoint/2010/main" val="819850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9F950DD1-4D54-45A7-B161-C6E9FEFA5700}"/>
              </a:ext>
            </a:extLst>
          </p:cNvPr>
          <p:cNvSpPr/>
          <p:nvPr/>
        </p:nvSpPr>
        <p:spPr>
          <a:xfrm>
            <a:off x="556592" y="896327"/>
            <a:ext cx="11304104" cy="5016758"/>
          </a:xfrm>
          <a:prstGeom prst="rect">
            <a:avLst/>
          </a:prstGeom>
        </p:spPr>
        <p:txBody>
          <a:bodyPr wrap="square">
            <a:spAutoFit/>
          </a:bodyPr>
          <a:lstStyle/>
          <a:p>
            <a:pPr algn="just"/>
            <a:r>
              <a:rPr lang="ro-RO" b="1" u="sng" dirty="0">
                <a:effectLst>
                  <a:outerShdw blurRad="38100" dist="38100" dir="2700000" algn="tl">
                    <a:srgbClr val="000000">
                      <a:alpha val="43137"/>
                    </a:srgbClr>
                  </a:outerShdw>
                </a:effectLst>
              </a:rPr>
              <a:t> </a:t>
            </a:r>
            <a:r>
              <a:rPr lang="ro-RO" sz="2000" b="1" u="sng" dirty="0">
                <a:effectLst>
                  <a:outerShdw blurRad="38100" dist="38100" dir="2700000" algn="tl">
                    <a:srgbClr val="000000">
                      <a:alpha val="43137"/>
                    </a:srgbClr>
                  </a:outerShdw>
                </a:effectLst>
              </a:rPr>
              <a:t>c) 4 puncte de penalizare </a:t>
            </a:r>
            <a:r>
              <a:rPr lang="ro-RO" sz="2000" dirty="0"/>
              <a:t>pentru săvârșirea următoarelor fapte:</a:t>
            </a:r>
          </a:p>
          <a:p>
            <a:pPr algn="just"/>
            <a:r>
              <a:rPr lang="ro-RO" sz="2000" dirty="0"/>
              <a:t>    1. nerespectarea obligațiilor care îi revin în cazul vehiculelor rămase în pană sau avariate</a:t>
            </a:r>
          </a:p>
          <a:p>
            <a:pPr algn="just"/>
            <a:r>
              <a:rPr lang="ro-RO" sz="2000" dirty="0"/>
              <a:t>    2. refuzul înmânării actului de identitate, permisului de conducere, certificatului de înmatriculare sau de înregistrare, a celorlalte documente prevăzute de lege, la cererea polițistului rutier, precum şi refuzul de a permite verificarea vehiculului</a:t>
            </a:r>
          </a:p>
          <a:p>
            <a:pPr algn="just"/>
            <a:r>
              <a:rPr lang="ro-RO" sz="2000" dirty="0"/>
              <a:t>    3. depășirea cu 31 - 40 km/h a vitezei maxime admise pe sectorul de drum respectiv pentru categoria din care face parte autovehiculul condus, constatată, potrivit legii, cu mijloace tehnice omologate şi verificate metrologic;</a:t>
            </a:r>
          </a:p>
          <a:p>
            <a:pPr algn="just"/>
            <a:r>
              <a:rPr lang="ro-RO" sz="2000" dirty="0"/>
              <a:t>    4. circulația în timpul nopții sau ziua, pe timp de ceață, ninsoare abundentă sau ploaie torențială, cu un autovehicul şi tractor agricol sau forestier fără lumini sau fără semnalizare corespunzătoare;</a:t>
            </a:r>
          </a:p>
          <a:p>
            <a:pPr algn="just"/>
            <a:r>
              <a:rPr lang="ro-RO" sz="2000" dirty="0"/>
              <a:t>    5. conducerea unui autovehicul şi tractor agricol sau forestier sau tractarea unei remorci atunci când dovada înlocuitoare a certificatului de înmatriculare sau de înregistrare este eliberată fără drept de circulaţie sau durata acesteia a expirat;</a:t>
            </a:r>
          </a:p>
          <a:p>
            <a:pPr algn="just"/>
            <a:r>
              <a:rPr lang="ro-RO" sz="2000" dirty="0"/>
              <a:t>       6. ținerea în mână sau folosirea cu mâinile în orice mod, în timpul conducerii pe drumurile publice a unui autovehicul, tractor agricol sau forestier ori tramvai aflate în mișcare, a telefonului mobil sau a oricărui dispozitiv mobil prevăzut cu funcția de înregistrare ori redare text, </a:t>
            </a:r>
            <a:r>
              <a:rPr lang="ro-RO" sz="2000" dirty="0" err="1"/>
              <a:t>foto</a:t>
            </a:r>
            <a:r>
              <a:rPr lang="ro-RO" sz="2000" dirty="0"/>
              <a:t> sau video.</a:t>
            </a:r>
          </a:p>
        </p:txBody>
      </p:sp>
    </p:spTree>
    <p:extLst>
      <p:ext uri="{BB962C8B-B14F-4D97-AF65-F5344CB8AC3E}">
        <p14:creationId xmlns:p14="http://schemas.microsoft.com/office/powerpoint/2010/main" val="180628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9FA04F51-C02A-49CD-9116-85ED6253D4CB}"/>
              </a:ext>
            </a:extLst>
          </p:cNvPr>
          <p:cNvSpPr/>
          <p:nvPr/>
        </p:nvSpPr>
        <p:spPr>
          <a:xfrm>
            <a:off x="496956" y="0"/>
            <a:ext cx="11198087" cy="6863417"/>
          </a:xfrm>
          <a:prstGeom prst="rect">
            <a:avLst/>
          </a:prstGeom>
        </p:spPr>
        <p:txBody>
          <a:bodyPr wrap="square">
            <a:spAutoFit/>
          </a:bodyPr>
          <a:lstStyle/>
          <a:p>
            <a:pPr algn="just"/>
            <a:r>
              <a:rPr lang="ro-RO" sz="2000" b="1" u="sng" dirty="0">
                <a:effectLst>
                  <a:outerShdw blurRad="38100" dist="38100" dir="2700000" algn="tl">
                    <a:srgbClr val="000000">
                      <a:alpha val="43137"/>
                    </a:srgbClr>
                  </a:outerShdw>
                </a:effectLst>
              </a:rPr>
              <a:t>d) 6 puncte de penalizare </a:t>
            </a:r>
            <a:r>
              <a:rPr lang="ro-RO" sz="2000" dirty="0"/>
              <a:t>pentru săvârșirea următoarelor fapte:</a:t>
            </a:r>
          </a:p>
          <a:p>
            <a:pPr algn="just"/>
            <a:r>
              <a:rPr lang="ro-RO" sz="2000" dirty="0"/>
              <a:t>    1. refuzul de a permite imobilizarea vehiculului sau verificarea tehnică a acestuia;</a:t>
            </a:r>
          </a:p>
          <a:p>
            <a:pPr algn="just"/>
            <a:r>
              <a:rPr lang="ro-RO" sz="2000" dirty="0"/>
              <a:t>    2. nerespectarea semnificației semnalelor regulamentare ale agenților de cale ferată care dirijează circulația la trecerile la nivel cu calea ferată;</a:t>
            </a:r>
          </a:p>
          <a:p>
            <a:pPr algn="just"/>
            <a:r>
              <a:rPr lang="ro-RO" sz="2000" dirty="0"/>
              <a:t>    3. depășirea cu 41 - 50 km/h a vitezei maxime admise pe sectorul de drum respectiv pentru categoria din care face parte autovehiculul condus, constatată, potrivit legii, cu mijloace tehnice omologate şi verificate metrologic;</a:t>
            </a:r>
          </a:p>
          <a:p>
            <a:pPr algn="just"/>
            <a:r>
              <a:rPr lang="ro-RO" sz="2000" dirty="0"/>
              <a:t>    4. conducerea pe drumurile publice a unui vehicul fără a avea montată una dintre plăcuțele cu numărul de înmatriculare sau de înregistrare ori dacă plăcuțele cu numărul de înmatriculare ori de înregistrare nu sunt fixate în locurile special destinate;</a:t>
            </a:r>
          </a:p>
          <a:p>
            <a:pPr algn="just"/>
            <a:r>
              <a:rPr lang="ro-RO" sz="2000" dirty="0"/>
              <a:t>    5. circulația sau staționarea pe spațiul interzis care separă sensurile de circulaţie pe autostradă;</a:t>
            </a:r>
          </a:p>
          <a:p>
            <a:pPr algn="just"/>
            <a:r>
              <a:rPr lang="ro-RO" sz="2000" dirty="0"/>
              <a:t>    6. staționarea ori parcarea autovehiculelor pe autostradă în alte locuri decât cele special amenajate şi semnalizate;</a:t>
            </a:r>
          </a:p>
          <a:p>
            <a:pPr algn="just"/>
            <a:r>
              <a:rPr lang="ro-RO" sz="2000" dirty="0"/>
              <a:t>    7. executarea pe autostradă a manevrei de întoarcere sau de mers înapoi, circulația sau traversarea de pe un sens de circulaţie pe celălalt prin zonele interzise, respectiv prin zona mediană sau racordurile dintre cele două părți carosabile;</a:t>
            </a:r>
          </a:p>
          <a:p>
            <a:pPr algn="just"/>
            <a:r>
              <a:rPr lang="ro-RO" sz="2000" dirty="0"/>
              <a:t>    8. nerespectarea semnificației indicatoarelor Trecere la nivel cu o cale ferată simplă, fără bariere; Trecere la nivel cu o cale ferată dublă, fără bariere sau Oprire, instalate la trecerea la nivel cu o cale ferată;</a:t>
            </a:r>
          </a:p>
          <a:p>
            <a:pPr algn="just"/>
            <a:r>
              <a:rPr lang="ro-RO" sz="2000" dirty="0"/>
              <a:t>    9. schimbarea direcției de mers prin viraj spre stânga, dacă prin aceasta se încalcă marcajul longitudinal continuu care separă sensurile de circulaţie;</a:t>
            </a:r>
          </a:p>
          <a:p>
            <a:pPr algn="just"/>
            <a:r>
              <a:rPr lang="ro-RO" sz="2000" dirty="0"/>
              <a:t>    10. pătrunderea într-o intersecţie dirijată prin semafoare, dacă prin aceasta se produce blocarea circulației în interiorul intersecției.</a:t>
            </a:r>
          </a:p>
        </p:txBody>
      </p:sp>
    </p:spTree>
    <p:extLst>
      <p:ext uri="{BB962C8B-B14F-4D97-AF65-F5344CB8AC3E}">
        <p14:creationId xmlns:p14="http://schemas.microsoft.com/office/powerpoint/2010/main" val="1500611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90ADCF7F-6C0F-4964-A4B2-2D1FA2023956}"/>
              </a:ext>
            </a:extLst>
          </p:cNvPr>
          <p:cNvSpPr/>
          <p:nvPr/>
        </p:nvSpPr>
        <p:spPr>
          <a:xfrm>
            <a:off x="0" y="197346"/>
            <a:ext cx="12192000" cy="6463308"/>
          </a:xfrm>
          <a:prstGeom prst="rect">
            <a:avLst/>
          </a:prstGeom>
        </p:spPr>
        <p:txBody>
          <a:bodyPr wrap="square">
            <a:spAutoFit/>
          </a:bodyPr>
          <a:lstStyle/>
          <a:p>
            <a:pPr algn="just"/>
            <a:r>
              <a:rPr lang="ro-RO" dirty="0"/>
              <a:t> </a:t>
            </a:r>
            <a:r>
              <a:rPr lang="ro-RO" b="1" dirty="0"/>
              <a:t>ART. 112*)</a:t>
            </a:r>
          </a:p>
          <a:p>
            <a:pPr algn="just"/>
            <a:r>
              <a:rPr lang="ro-RO" b="1" dirty="0"/>
              <a:t>    (1) Certificatul de înmatriculare sau de înregistrare ori dovada înlocuitoare a acestuia se reține de către poliția rutieră în următoarele cazuri:</a:t>
            </a:r>
          </a:p>
          <a:p>
            <a:pPr algn="just"/>
            <a:r>
              <a:rPr lang="ro-RO" dirty="0"/>
              <a:t>    a) vehiculul înregistrat nu are efectuată inspecția tehnică periodică valabilă ori aceasta este anulată;</a:t>
            </a:r>
          </a:p>
          <a:p>
            <a:pPr algn="just"/>
            <a:r>
              <a:rPr lang="ro-RO" dirty="0"/>
              <a:t>    d) vehiculul circulă cu deficiențe majore sau periculoase la sistemele de iluminare-semnalizare sau cu alte dispozitive decât cele omologate;</a:t>
            </a:r>
          </a:p>
          <a:p>
            <a:pPr algn="just"/>
            <a:r>
              <a:rPr lang="ro-RO" dirty="0"/>
              <a:t>     f) sistemul de frânare de securitate sau de staționare prezintă deficiențe majore sau periculoase;</a:t>
            </a:r>
          </a:p>
          <a:p>
            <a:pPr algn="just"/>
            <a:r>
              <a:rPr lang="ro-RO" dirty="0"/>
              <a:t>     h) anvelopele au alte dimensiuni sau caracteristici decât cele prevăzute în cartea de identitate a vehiculului, prezintă tăieturi sau rupturi ale cordului ori sunt uzate peste limita legal admisă;</a:t>
            </a:r>
          </a:p>
          <a:p>
            <a:pPr algn="just"/>
            <a:r>
              <a:rPr lang="ro-RO" dirty="0"/>
              <a:t>    i) zgomotul în mers sau staționare depășește limita legal admisă pentru tipul respectiv de vehicul;</a:t>
            </a:r>
          </a:p>
          <a:p>
            <a:pPr algn="just"/>
            <a:r>
              <a:rPr lang="ro-RO" dirty="0"/>
              <a:t>    j) motorul emite noxe poluante peste limitele legal admise;</a:t>
            </a:r>
          </a:p>
          <a:p>
            <a:pPr algn="just"/>
            <a:r>
              <a:rPr lang="ro-RO" dirty="0"/>
              <a:t>    l) autovehiculul, tractorul agricol sau forestier ori tramvaiul are aplicate pe parbriz, lunetă sau geamurile laterale afișe sau reclame publicitare, folii neomologate şi/sau nemarcate corespunzător ori accesorii care restrâng sau estompează vizibilitatea în timpul mersului, atât din interior, cât şi din exterior;</a:t>
            </a:r>
          </a:p>
          <a:p>
            <a:pPr algn="just"/>
            <a:r>
              <a:rPr lang="ro-RO" dirty="0"/>
              <a:t>    m) autovehiculul şi tractorul agricol sau forestier are aplicat pe partea frontală şi/sau posterioară a acestuia afișe, înscrisuri sau reclame care diminuează eficacitatea dispozitivelor de iluminare şi semnalizare luminoasă ori citirea numărului de înmatriculare;</a:t>
            </a:r>
          </a:p>
          <a:p>
            <a:pPr algn="just"/>
            <a:r>
              <a:rPr lang="ro-RO" dirty="0"/>
              <a:t>    n) autovehiculul şi tractorul agricol sau forestier prezintă scurgeri semnificative de carburant sau lubrifiant;</a:t>
            </a:r>
          </a:p>
          <a:p>
            <a:pPr algn="just"/>
            <a:r>
              <a:rPr lang="ro-RO" dirty="0"/>
              <a:t>    t) deținătorul vehiculului nu a preschimbat certificatul de înmatriculare sau de înregistrare, în conformitate cu prevederile legale;</a:t>
            </a:r>
          </a:p>
          <a:p>
            <a:pPr algn="just"/>
            <a:r>
              <a:rPr lang="ro-RO" dirty="0"/>
              <a:t>    u) vehiculul nu are montată una dintre plăcuțele cu numărul de înmatriculare sau de înregistrare;</a:t>
            </a:r>
          </a:p>
          <a:p>
            <a:pPr algn="just"/>
            <a:r>
              <a:rPr lang="ro-RO" dirty="0"/>
              <a:t>    v) vehiculul are lipsă elemente ale caroseriei ori aceasta este într-o stare avansată de degradare;</a:t>
            </a:r>
          </a:p>
          <a:p>
            <a:pPr algn="just"/>
            <a:r>
              <a:rPr lang="ro-RO" dirty="0"/>
              <a:t>    x) lipsa dotărilor obligatorii pe autovehicule şi tractoare agricole sau forestiere destinate învățării conducerii autovehiculelor în procesul instruirii persoanelor în vederea obținerii permisului de conducere, prevăzute de reglementările în vigoare</a:t>
            </a:r>
          </a:p>
        </p:txBody>
      </p:sp>
    </p:spTree>
    <p:extLst>
      <p:ext uri="{BB962C8B-B14F-4D97-AF65-F5344CB8AC3E}">
        <p14:creationId xmlns:p14="http://schemas.microsoft.com/office/powerpoint/2010/main" val="3368213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reptunghi 2">
            <a:extLst>
              <a:ext uri="{FF2B5EF4-FFF2-40B4-BE49-F238E27FC236}">
                <a16:creationId xmlns:a16="http://schemas.microsoft.com/office/drawing/2014/main" id="{3151FE4B-D433-40D9-90A2-9C1424DDB246}"/>
              </a:ext>
            </a:extLst>
          </p:cNvPr>
          <p:cNvSpPr/>
          <p:nvPr/>
        </p:nvSpPr>
        <p:spPr>
          <a:xfrm>
            <a:off x="496956" y="496453"/>
            <a:ext cx="11198087" cy="6740307"/>
          </a:xfrm>
          <a:prstGeom prst="rect">
            <a:avLst/>
          </a:prstGeom>
        </p:spPr>
        <p:txBody>
          <a:bodyPr wrap="square">
            <a:spAutoFit/>
          </a:bodyPr>
          <a:lstStyle/>
          <a:p>
            <a:pPr algn="just"/>
            <a:r>
              <a:rPr lang="ro-RO" b="1" dirty="0"/>
              <a:t>Eliberare dovadă fără drept de circulație (art.112 alin.2 din OUG):</a:t>
            </a:r>
          </a:p>
          <a:p>
            <a:pPr algn="just"/>
            <a:r>
              <a:rPr lang="ro-RO" dirty="0"/>
              <a:t>      c) vehiculul circulă noaptea fără faruri sau lămpi de semnalizare, dispozitivele de iluminare şi semnalizare luminoase, mijloacele fluorescent-reflectorizante, prevăzute în normele tehnice în vigoare;</a:t>
            </a:r>
          </a:p>
          <a:p>
            <a:pPr algn="just"/>
            <a:r>
              <a:rPr lang="ro-RO" dirty="0"/>
              <a:t>     g) mecanismul de direcție prezintă deficiențe majore sau periculoase;</a:t>
            </a:r>
          </a:p>
          <a:p>
            <a:pPr algn="just"/>
            <a:r>
              <a:rPr lang="pt-BR" dirty="0"/>
              <a:t> </a:t>
            </a:r>
            <a:r>
              <a:rPr lang="ro-RO" dirty="0"/>
              <a:t>    </a:t>
            </a:r>
            <a:r>
              <a:rPr lang="pt-BR" dirty="0"/>
              <a:t>e) sistemul de frânare de serviciu prezintă deficiențe majore sau periculoase;</a:t>
            </a:r>
            <a:endParaRPr lang="ro-RO" dirty="0"/>
          </a:p>
          <a:p>
            <a:pPr algn="just"/>
            <a:r>
              <a:rPr lang="ro-RO" dirty="0"/>
              <a:t>     h^1) autovehiculul nu este dotat, la circulația pe drumurile publice acoperite cu zăpadă, gheață sau polei, cu anvelope de iarnă, iar autovehiculul de transport marfă cu o masă totală maximă autorizată mai mare de 3,5 tone şi autovehiculul de transport persoane cu mai mult de 9 locuri pe scaune, inclusiv cel al conducătorului auto, nu sunt echipate cu anvelope de iarnă pe roțile axei/axelor de tracțiune ori nu au montate pe aceste roți lanțuri sau alte echipamente antiderapante certificate;</a:t>
            </a:r>
          </a:p>
          <a:p>
            <a:pPr algn="just"/>
            <a:r>
              <a:rPr lang="ro-RO" dirty="0"/>
              <a:t>     k) elementele dispozitivului de cuplare pentru remorcare prezintă uzuri pronunțate ori nu sunt compatibile, fiind de natură să provoace desprinderea remorcii sau dezechilibrarea ansamblului;</a:t>
            </a:r>
          </a:p>
          <a:p>
            <a:pPr algn="ctr"/>
            <a:r>
              <a:rPr lang="es-ES" dirty="0"/>
              <a:t> </a:t>
            </a:r>
            <a:r>
              <a:rPr lang="ro-RO" sz="2000" b="1" dirty="0"/>
              <a:t>+</a:t>
            </a:r>
          </a:p>
          <a:p>
            <a:pPr algn="just"/>
            <a:r>
              <a:rPr lang="ro-RO" b="1" dirty="0"/>
              <a:t>Retragerea plăcuțelor de înmatriculare (art.112 alin.3 din OUG):</a:t>
            </a:r>
          </a:p>
          <a:p>
            <a:pPr algn="just"/>
            <a:r>
              <a:rPr lang="ro-RO" b="1" dirty="0"/>
              <a:t>   </a:t>
            </a:r>
            <a:r>
              <a:rPr lang="ro-RO" dirty="0"/>
              <a:t>b) nu sunt respectate normele tehnice constructive referitoare la transportul produselor periculoase;</a:t>
            </a:r>
          </a:p>
          <a:p>
            <a:pPr algn="just"/>
            <a:r>
              <a:rPr lang="ro-RO" dirty="0"/>
              <a:t>   o) plăcuțele cu numărul de înmatriculare sau de înregistrare nu sunt conforme cu standardul ori au aplicate dispozitive de iluminare, altele decât cele omologate;</a:t>
            </a:r>
          </a:p>
          <a:p>
            <a:pPr algn="just"/>
            <a:r>
              <a:rPr lang="ro-RO" dirty="0"/>
              <a:t>    p) datele din certificatul de înmatriculare sau de înregistrare nu concordă cu caracteristicile tehnice ale vehiculului;</a:t>
            </a:r>
          </a:p>
          <a:p>
            <a:pPr algn="just"/>
            <a:r>
              <a:rPr lang="ro-RO" dirty="0"/>
              <a:t>    r) vehiculul nu a fost radiat din circulaţie în cazurile prevăzute în prezenta ordonanță de urgență;</a:t>
            </a:r>
          </a:p>
          <a:p>
            <a:pPr algn="just"/>
            <a:r>
              <a:rPr lang="ro-RO" dirty="0"/>
              <a:t>    s) vehiculul nu este asigurat de răspundere civilă în caz de pagube produse terților prin accidente de circulaţie, conform legii;</a:t>
            </a:r>
          </a:p>
          <a:p>
            <a:pPr algn="just"/>
            <a:r>
              <a:rPr lang="ro-RO" dirty="0"/>
              <a:t>  </a:t>
            </a:r>
            <a:r>
              <a:rPr lang="es-ES" dirty="0"/>
              <a:t>y) </a:t>
            </a:r>
            <a:r>
              <a:rPr lang="ro-RO" dirty="0"/>
              <a:t>înmatricularea vehiculului este suspendată, în condițiile legii.</a:t>
            </a:r>
          </a:p>
          <a:p>
            <a:pPr algn="just"/>
            <a:endParaRPr lang="ro-RO" dirty="0"/>
          </a:p>
          <a:p>
            <a:endParaRPr lang="ro-RO" dirty="0"/>
          </a:p>
        </p:txBody>
      </p:sp>
    </p:spTree>
    <p:extLst>
      <p:ext uri="{BB962C8B-B14F-4D97-AF65-F5344CB8AC3E}">
        <p14:creationId xmlns:p14="http://schemas.microsoft.com/office/powerpoint/2010/main" val="859951984"/>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TotalTime>
  <Words>4990</Words>
  <Application>Microsoft Office PowerPoint</Application>
  <PresentationFormat>Ecran lat</PresentationFormat>
  <Paragraphs>251</Paragraphs>
  <Slides>40</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40</vt:i4>
      </vt:variant>
    </vt:vector>
  </HeadingPairs>
  <TitlesOfParts>
    <vt:vector size="45" baseType="lpstr">
      <vt:lpstr>Arial</vt:lpstr>
      <vt:lpstr>Calibri</vt:lpstr>
      <vt:lpstr>Calibri Light</vt:lpstr>
      <vt:lpstr>Wingdings</vt:lpstr>
      <vt:lpstr>Temă Office</vt:lpstr>
      <vt:lpstr>LECȚIA 4</vt:lpstr>
      <vt:lpstr>Prezentare PowerPoint</vt:lpstr>
      <vt:lpstr>Prezentare PowerPoint</vt:lpstr>
      <vt:lpstr>Prezentare PowerPoint</vt:lpstr>
      <vt:lpstr>Prezentare PowerPoint</vt:lpstr>
      <vt:lpstr>Prezentare PowerPoint</vt:lpstr>
      <vt:lpstr>Se interzice conducătorului de autoturism :</vt:lpstr>
      <vt:lpstr>Prezentare PowerPoint</vt:lpstr>
      <vt:lpstr>Prezentare PowerPoint</vt:lpstr>
      <vt:lpstr>Prezentare PowerPoint</vt:lpstr>
      <vt:lpstr>Prezentare PowerPoint</vt:lpstr>
      <vt:lpstr>Prezentare PowerPoint</vt:lpstr>
      <vt:lpstr>2. Infracțiuni</vt:lpstr>
      <vt:lpstr>Prezentare PowerPoint</vt:lpstr>
      <vt:lpstr>Prezentare PowerPoint</vt:lpstr>
      <vt:lpstr>Prezentare PowerPoint</vt:lpstr>
      <vt:lpstr>Prezentare PowerPoint</vt:lpstr>
      <vt:lpstr>Prezentare PowerPoint</vt:lpstr>
      <vt:lpstr>Prezentare PowerPoint</vt:lpstr>
      <vt:lpstr>Contravenții</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LECȚIA 4</dc:title>
  <dc:creator>Gabriel</dc:creator>
  <cp:lastModifiedBy>Gabriel</cp:lastModifiedBy>
  <cp:revision>51</cp:revision>
  <dcterms:created xsi:type="dcterms:W3CDTF">2020-04-12T19:42:35Z</dcterms:created>
  <dcterms:modified xsi:type="dcterms:W3CDTF">2020-04-18T17:47:02Z</dcterms:modified>
</cp:coreProperties>
</file>